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2"/>
  </p:sldMasterIdLst>
  <p:notesMasterIdLst>
    <p:notesMasterId r:id="rId53"/>
  </p:notesMasterIdLst>
  <p:sldIdLst>
    <p:sldId id="505" r:id="rId3"/>
    <p:sldId id="539" r:id="rId4"/>
    <p:sldId id="744" r:id="rId5"/>
    <p:sldId id="735" r:id="rId6"/>
    <p:sldId id="747" r:id="rId7"/>
    <p:sldId id="506" r:id="rId8"/>
    <p:sldId id="508" r:id="rId9"/>
    <p:sldId id="540" r:id="rId10"/>
    <p:sldId id="541" r:id="rId11"/>
    <p:sldId id="542" r:id="rId12"/>
    <p:sldId id="547" r:id="rId13"/>
    <p:sldId id="548" r:id="rId14"/>
    <p:sldId id="549" r:id="rId15"/>
    <p:sldId id="543" r:id="rId16"/>
    <p:sldId id="740" r:id="rId17"/>
    <p:sldId id="546" r:id="rId18"/>
    <p:sldId id="552" r:id="rId19"/>
    <p:sldId id="553" r:id="rId20"/>
    <p:sldId id="554" r:id="rId21"/>
    <p:sldId id="555" r:id="rId22"/>
    <p:sldId id="556" r:id="rId23"/>
    <p:sldId id="558" r:id="rId24"/>
    <p:sldId id="557" r:id="rId25"/>
    <p:sldId id="559" r:id="rId26"/>
    <p:sldId id="746" r:id="rId27"/>
    <p:sldId id="560" r:id="rId28"/>
    <p:sldId id="562" r:id="rId29"/>
    <p:sldId id="563" r:id="rId30"/>
    <p:sldId id="564" r:id="rId31"/>
    <p:sldId id="741" r:id="rId32"/>
    <p:sldId id="550" r:id="rId33"/>
    <p:sldId id="565" r:id="rId34"/>
    <p:sldId id="743" r:id="rId35"/>
    <p:sldId id="742" r:id="rId36"/>
    <p:sldId id="511" r:id="rId37"/>
    <p:sldId id="572" r:id="rId38"/>
    <p:sldId id="573" r:id="rId39"/>
    <p:sldId id="574" r:id="rId40"/>
    <p:sldId id="575" r:id="rId41"/>
    <p:sldId id="576" r:id="rId42"/>
    <p:sldId id="577" r:id="rId43"/>
    <p:sldId id="578" r:id="rId44"/>
    <p:sldId id="579" r:id="rId45"/>
    <p:sldId id="580" r:id="rId46"/>
    <p:sldId id="581" r:id="rId47"/>
    <p:sldId id="736" r:id="rId48"/>
    <p:sldId id="745" r:id="rId49"/>
    <p:sldId id="737" r:id="rId50"/>
    <p:sldId id="738" r:id="rId51"/>
    <p:sldId id="748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3626"/>
    <a:srgbClr val="371B03"/>
    <a:srgbClr val="6C2826"/>
    <a:srgbClr val="B47764"/>
    <a:srgbClr val="9C5F4C"/>
    <a:srgbClr val="977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74194" autoAdjust="0"/>
  </p:normalViewPr>
  <p:slideViewPr>
    <p:cSldViewPr>
      <p:cViewPr>
        <p:scale>
          <a:sx n="100" d="100"/>
          <a:sy n="100" d="100"/>
        </p:scale>
        <p:origin x="-324" y="1020"/>
      </p:cViewPr>
      <p:guideLst>
        <p:guide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50C75-B52B-484E-B052-79980AEA8F3B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286F1-07BA-4FC9-842E-0B64EB53FB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Chapter 5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PROJECT SCOPE MANAGEMENT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ja-JP" sz="4000" b="1" i="1" kern="0" dirty="0" smtClean="0">
                <a:solidFill>
                  <a:schemeClr val="accent1"/>
                </a:solidFill>
                <a:latin typeface="+mn-lt"/>
                <a:ea typeface="MS PGothic" pitchFamily="34" charset="-128"/>
              </a:rPr>
              <a:t>Project Scope Management </a:t>
            </a:r>
            <a:r>
              <a:rPr lang="en-US" altLang="ja-JP" sz="3200" b="1" kern="0" dirty="0" smtClean="0">
                <a:solidFill>
                  <a:srgbClr val="002060"/>
                </a:solidFill>
                <a:ea typeface="MS PGothic" pitchFamily="34" charset="-128"/>
              </a:rPr>
              <a:t>includes the processes required to ensure that the project includes </a:t>
            </a:r>
            <a:r>
              <a:rPr lang="en-US" altLang="ja-JP" sz="3200" b="1" kern="0" dirty="0" smtClean="0">
                <a:solidFill>
                  <a:srgbClr val="FF0000"/>
                </a:solidFill>
                <a:ea typeface="MS PGothic" pitchFamily="34" charset="-128"/>
              </a:rPr>
              <a:t>all the work required</a:t>
            </a:r>
            <a:r>
              <a:rPr lang="en-US" altLang="ja-JP" sz="3200" b="1" kern="0" dirty="0" smtClean="0">
                <a:solidFill>
                  <a:srgbClr val="002060"/>
                </a:solidFill>
                <a:ea typeface="MS PGothic" pitchFamily="34" charset="-128"/>
              </a:rPr>
              <a:t>, </a:t>
            </a:r>
            <a:r>
              <a:rPr lang="en-US" altLang="ja-JP" sz="3200" b="1" kern="0" dirty="0" smtClean="0">
                <a:solidFill>
                  <a:srgbClr val="FF0000"/>
                </a:solidFill>
                <a:ea typeface="MS PGothic" pitchFamily="34" charset="-128"/>
              </a:rPr>
              <a:t>and only the work required</a:t>
            </a:r>
            <a:r>
              <a:rPr lang="en-US" altLang="ja-JP" sz="3200" b="1" kern="0" dirty="0" smtClean="0">
                <a:solidFill>
                  <a:srgbClr val="002060"/>
                </a:solidFill>
                <a:ea typeface="MS PGothic" pitchFamily="34" charset="-128"/>
              </a:rPr>
              <a:t>, to complete the project successfully.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ja-JP" sz="3200" b="1" kern="0" dirty="0" smtClean="0">
                <a:solidFill>
                  <a:srgbClr val="002060"/>
                </a:solidFill>
                <a:ea typeface="MS PGothic" pitchFamily="34" charset="-128"/>
              </a:rPr>
              <a:t>Managing the project scope is primarily concerned with </a:t>
            </a:r>
            <a:r>
              <a:rPr lang="en-US" altLang="ja-JP" sz="3200" b="1" kern="0" dirty="0" smtClean="0">
                <a:solidFill>
                  <a:srgbClr val="FF0000"/>
                </a:solidFill>
                <a:ea typeface="MS PGothic" pitchFamily="34" charset="-128"/>
              </a:rPr>
              <a:t>defining and controlling </a:t>
            </a:r>
            <a:r>
              <a:rPr lang="en-US" altLang="ja-JP" sz="3200" b="1" kern="0" dirty="0" smtClean="0">
                <a:solidFill>
                  <a:srgbClr val="C00000"/>
                </a:solidFill>
                <a:ea typeface="MS PGothic" pitchFamily="34" charset="-128"/>
              </a:rPr>
              <a:t>what is and is not </a:t>
            </a:r>
            <a:r>
              <a:rPr lang="en-US" altLang="ja-JP" sz="3200" b="1" kern="0" dirty="0" smtClean="0">
                <a:solidFill>
                  <a:srgbClr val="002060"/>
                </a:solidFill>
                <a:ea typeface="MS PGothic" pitchFamily="34" charset="-128"/>
              </a:rPr>
              <a:t>included in the project.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50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 4.1.1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DEVELOP PROJECT CHARTER - INPUTS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4.1.1.1 Project Statement of Work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4.1.1.2 Business Case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4.1.1.3 Agreements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Enterprise Environmental Factors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Organizational Process Assets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1200" b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25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 4.1.1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DEVELOP PROJECT CHARTER - INPUTS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4.1.1.1 Project Statement of Work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4.1.1.2 Business Case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4.1.1.3 Agreements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Enterprise Environmental Factors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Organizational Process Assets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1200" b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92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 4.1.1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DEVELOP PROJECT CHARTER - INPUTS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4.1.1.1 Project Statement of Work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4.1.1.2 Business Case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4.1.1.3 Agreements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Enterprise Environmental Factors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Organizational Process Assets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1200" b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07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 4.1.1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DEVELOP PROJECT CHARTER - INPUTS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4.1.1.1 Project Statement of Work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4.1.1.2 Business Case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4.1.1.3 Agreements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Enterprise Environmental Factors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Organizational Process Assets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1200" b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7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 4.1.1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DEVELOP PROJECT CHARTER - INPUTS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4.1.1.1 Project Statement of Work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4.1.1.2 Business Case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4.1.1.3 Agreements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Enterprise Environmental Factors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Organizational Process Assets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1200" b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57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 4.1.1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DEVELOP PROJECT CHARTER - INPUTS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4.1.1.1 Project Statement of Work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4.1.1.2 Business Case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4.1.1.3 Agreements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Enterprise Environmental Factors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Organizational Process Assets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1200" b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65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 4.1.1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DEVELOP PROJECT CHARTER - INPUTS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4.1.1.1 Project Statement of Work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4.1.1.2 Business Case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4.1.1.3 Agreements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Enterprise Environmental Factors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Organizational Process Assets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1200" b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02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 4.1.1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DEVELOP PROJECT CHARTER - INPUTS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4.1.1.1 Project Statement of Work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4.1.1.2 Business Case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4.1.1.3 Agreements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Enterprise Environmental Factors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Organizational Process Assets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1200" b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0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 4.1.1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DEVELOP PROJECT CHARTER - INPUTS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4.1.1.1 Project Statement of Work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4.1.1.2 Business Case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4.1.1.3 Agreements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Enterprise Environmental Factors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Organizational Process Assets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1200" b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098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 4.1.1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DEVELOP PROJECT CHARTER - INPUTS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4.1.1.1 Project Statement of Work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4.1.1.2 Business Case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4.1.1.3 Agreements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Enterprise Environmental Factors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Organizational Process Assets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1200" b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4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6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PROJECT TIME MANAGEMENT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Processes</a:t>
            </a:r>
          </a:p>
          <a:p>
            <a:pPr marL="514350" indent="-514350">
              <a:tabLst>
                <a:tab pos="1076325" algn="l"/>
              </a:tabLst>
            </a:pP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6.1 </a:t>
            </a:r>
            <a:r>
              <a:rPr lang="en-US" sz="1200" b="1" dirty="0" smtClean="0">
                <a:solidFill>
                  <a:srgbClr val="C00000"/>
                </a:solidFill>
              </a:rPr>
              <a:t>Plan Schedule Management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– The process of establishing the policies, procedures, and documentation for planning, developing, managing, executing, and controlling the project schedule.</a:t>
            </a:r>
          </a:p>
          <a:p>
            <a:pPr marL="514350" indent="-514350">
              <a:tabLst>
                <a:tab pos="1076325" algn="l"/>
              </a:tabLst>
            </a:pP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6.2 </a:t>
            </a:r>
            <a:r>
              <a:rPr lang="en-US" sz="1200" b="1" dirty="0" smtClean="0">
                <a:solidFill>
                  <a:srgbClr val="C00000"/>
                </a:solidFill>
              </a:rPr>
              <a:t>Define Activities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– The process of identifying and documenting the specific actions to be performed to produce the project deliverables.</a:t>
            </a:r>
          </a:p>
          <a:p>
            <a:pPr marL="514350" indent="-514350">
              <a:tabLst>
                <a:tab pos="1076325" algn="l"/>
              </a:tabLst>
            </a:pP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6.3 </a:t>
            </a:r>
            <a:r>
              <a:rPr lang="en-US" sz="1200" b="1" dirty="0" smtClean="0">
                <a:solidFill>
                  <a:srgbClr val="C00000"/>
                </a:solidFill>
              </a:rPr>
              <a:t>Sequence Activities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– The process of identifying and documenting relationships among the project activities.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708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PROJECT integration MANAGEMENT</a:t>
            </a:r>
            <a:endParaRPr lang="en-US" sz="1200" b="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l"/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265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Chapter 5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PROJECT SCOPE MANAGEMENT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SCOPE MANAGEMENT PLAN</a:t>
            </a:r>
            <a:endParaRPr lang="en-US" sz="1200" b="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r>
              <a:rPr lang="en-US" altLang="ja-JP" sz="2700" b="1" dirty="0" smtClean="0">
                <a:solidFill>
                  <a:schemeClr val="accent1">
                    <a:lumMod val="50000"/>
                  </a:schemeClr>
                </a:solidFill>
              </a:rPr>
              <a:t>Guidelines for how scope is to be managed and how scope changes are to be integrated into the project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endParaRPr lang="en-US" altLang="ja-JP" sz="27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ja-JP" sz="2700" b="1" dirty="0" smtClean="0">
                <a:solidFill>
                  <a:schemeClr val="accent1">
                    <a:lumMod val="50000"/>
                  </a:schemeClr>
                </a:solidFill>
              </a:rPr>
              <a:t>It includes: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ja-JP" sz="2700" b="1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An assessment of the stability of the project scope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ja-JP" sz="2700" b="1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A clear description of how scope changes will be identified and classified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220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 4.1.1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DEVELOP PROJECT CHARTER - INPUTS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4.1.1.1 Project Statement of Work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4.1.1.2 Business Case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4.1.1.3 Agreements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Enterprise Environmental Factors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Organizational Process Assets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1200" b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144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 4.1.1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DEVELOP PROJECT CHARTER - INPUTS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4.1.1.1 Project Statement of Work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4.1.1.2 Business Case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4.1.1.3 Agreements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Enterprise Environmental Factors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Organizational Process Assets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1200" b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88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 4.1.1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DEVELOP PROJECT CHARTER - INPUTS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4.1.1.1 Project Statement of Work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4.1.1.2 Business Case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4.1.1.3 Agreements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Enterprise Environmental Factors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Organizational Process Assets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1200" b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793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 4.1.1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DEVELOP PROJECT CHARTER - INPUTS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4.1.1.1 Project Statement of Work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4.1.1.2 Business Case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4.1.1.3 Agreements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Enterprise Environmental Factors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Organizational Process Assets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1200" b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552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 4.1.1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DEVELOP PROJECT CHARTER - INPUTS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4.1.1.1 Project Statement of Work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4.1.1.2 Business Case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4.1.1.3 Agreements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Enterprise Environmental Factors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Organizational Process Assets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1200" b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348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 4.1.1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DEVELOP PROJECT CHARTER - INPUTS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4.1.1.1 Project Statement of Work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4.1.1.2 Business Case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4.1.1.3 Agreements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Enterprise Environmental Factors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Organizational Process Assets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1200" b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552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 4.1.1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DEVELOP PROJECT CHARTER - INPUTS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4.1.1.1 Project Statement of Work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4.1.1.2 Business Case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4.1.1.3 Agreements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Enterprise Environmental Factors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Organizational Process Assets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1200" b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333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 4.1.1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DEVELOP PROJECT CHARTER - INPUTS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4.1.1.1 Project Statement of Work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4.1.1.2 Business Case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4.1.1.3 Agreements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Enterprise Environmental Factors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Organizational Process Assets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1200" b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42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6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PROJECT TIME MANAGEMENT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Processes</a:t>
            </a:r>
          </a:p>
          <a:p>
            <a:pPr marL="514350" indent="-514350">
              <a:tabLst>
                <a:tab pos="1076325" algn="l"/>
              </a:tabLst>
            </a:pP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6.4 </a:t>
            </a:r>
            <a:r>
              <a:rPr lang="en-US" sz="1200" b="1" dirty="0" smtClean="0">
                <a:solidFill>
                  <a:srgbClr val="C00000"/>
                </a:solidFill>
              </a:rPr>
              <a:t>Estimate Activity Resources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– The process of estimating the type and quantities of material, human resources, equipment, or supplies required to perform each activity.</a:t>
            </a:r>
          </a:p>
          <a:p>
            <a:pPr marL="514350" indent="-514350">
              <a:tabLst>
                <a:tab pos="1076325" algn="l"/>
              </a:tabLst>
            </a:pP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6.5 </a:t>
            </a:r>
            <a:r>
              <a:rPr lang="en-US" sz="1200" b="1" dirty="0" smtClean="0">
                <a:solidFill>
                  <a:srgbClr val="C00000"/>
                </a:solidFill>
              </a:rPr>
              <a:t>Estimate Activity Duration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– The process of estimating the number of work periods needed to complete individual activities with estimated resources.</a:t>
            </a:r>
          </a:p>
          <a:p>
            <a:pPr marL="514350" indent="-514350">
              <a:tabLst>
                <a:tab pos="1076325" algn="l"/>
              </a:tabLst>
            </a:pP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6.6 </a:t>
            </a:r>
            <a:r>
              <a:rPr lang="en-US" sz="1200" b="1" dirty="0" smtClean="0">
                <a:solidFill>
                  <a:srgbClr val="C00000"/>
                </a:solidFill>
              </a:rPr>
              <a:t>Develop Schedule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– The process of analyzing activity sequences, durations, resource requirements, and schedule constraints to create the project schedule model.</a:t>
            </a:r>
          </a:p>
          <a:p>
            <a:pPr marL="514350" indent="-514350">
              <a:tabLst>
                <a:tab pos="1076325" algn="l"/>
              </a:tabLst>
            </a:pP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6.7 </a:t>
            </a:r>
            <a:r>
              <a:rPr lang="en-US" sz="1200" b="1" dirty="0" smtClean="0">
                <a:solidFill>
                  <a:srgbClr val="C00000"/>
                </a:solidFill>
              </a:rPr>
              <a:t>Control Schedule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– The process of monitoring the status of project estimates to update project progress and manage changes to the schedule baseline to achieve the plan.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333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 4.1.1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DEVELOP PROJECT CHARTER - INPUTS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4.1.1.1 Project Statement of Work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4.1.1.2 Business Case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4.1.1.3 Agreements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Enterprise Environmental Factors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Organizational Process Assets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1200" b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052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 4.1.1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DEVELOP PROJECT CHARTER - INPUTS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4.1.1.1 Project Statement of Work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4.1.1.2 Business Case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4.1.1.3 Agreements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Enterprise Environmental Factors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Organizational Process Assets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1200" b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31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PROJECT integration MANAGEMENT</a:t>
            </a:r>
            <a:endParaRPr lang="en-US" sz="1200" b="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l"/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68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Chapter 5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PROJECT SCOPE MANAGEMENT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SCOPE MANAGEMENT PLAN</a:t>
            </a:r>
            <a:endParaRPr lang="en-US" sz="1200" b="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r>
              <a:rPr lang="en-US" altLang="ja-JP" sz="2700" b="1" dirty="0" smtClean="0">
                <a:solidFill>
                  <a:schemeClr val="accent1">
                    <a:lumMod val="50000"/>
                  </a:schemeClr>
                </a:solidFill>
              </a:rPr>
              <a:t>Guidelines for how scope is to be managed and how scope changes are to be integrated into the project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endParaRPr lang="en-US" altLang="ja-JP" sz="27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ja-JP" sz="2700" b="1" dirty="0" smtClean="0">
                <a:solidFill>
                  <a:schemeClr val="accent1">
                    <a:lumMod val="50000"/>
                  </a:schemeClr>
                </a:solidFill>
              </a:rPr>
              <a:t>It includes: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ja-JP" sz="2700" b="1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An assessment of the stability of the project scope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ja-JP" sz="2700" b="1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A clear description of how scope changes will be identified and classified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81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Chapter 5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PROJECT SCOPE MANAGEMENT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SCOPE MANAGEMENT PLAN</a:t>
            </a:r>
            <a:endParaRPr lang="en-US" sz="1200" b="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r>
              <a:rPr lang="en-US" altLang="ja-JP" sz="2700" b="1" dirty="0" smtClean="0">
                <a:solidFill>
                  <a:schemeClr val="accent1">
                    <a:lumMod val="50000"/>
                  </a:schemeClr>
                </a:solidFill>
              </a:rPr>
              <a:t>Guidelines for how scope is to be managed and how scope changes are to be integrated into the project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endParaRPr lang="en-US" altLang="ja-JP" sz="27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ja-JP" sz="2700" b="1" dirty="0" smtClean="0">
                <a:solidFill>
                  <a:schemeClr val="accent1">
                    <a:lumMod val="50000"/>
                  </a:schemeClr>
                </a:solidFill>
              </a:rPr>
              <a:t>It includes: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ja-JP" sz="2700" b="1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An assessment of the stability of the project scope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ja-JP" sz="2700" b="1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A clear description of how scope changes will be identified and classified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07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>
            <a:noAutofit/>
          </a:bodyPr>
          <a:lstStyle/>
          <a:p>
            <a:pPr>
              <a:defRPr/>
            </a:pPr>
            <a:r>
              <a:rPr lang="en-US" sz="1400" b="1" dirty="0" smtClean="0"/>
              <a:t>Picture with three text columns</a:t>
            </a:r>
          </a:p>
          <a:p>
            <a:pPr>
              <a:defRPr/>
            </a:pPr>
            <a:r>
              <a:rPr lang="en-US" sz="1400" dirty="0" smtClean="0"/>
              <a:t>(Intermediate)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reproduce the picture effects on this slide, do the following: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, and then click </a:t>
            </a:r>
            <a:r>
              <a:rPr lang="en-US" b="1" dirty="0" smtClean="0"/>
              <a:t>Blank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Illustrations</a:t>
            </a:r>
            <a:r>
              <a:rPr lang="en-US" dirty="0" smtClean="0"/>
              <a:t> group, click </a:t>
            </a:r>
            <a:r>
              <a:rPr lang="en-US" b="1" dirty="0" smtClean="0"/>
              <a:t>Picture</a:t>
            </a:r>
            <a:r>
              <a:rPr lang="en-US" dirty="0" smtClean="0"/>
              <a:t>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Insert Picture</a:t>
            </a:r>
            <a:r>
              <a:rPr lang="en-US" dirty="0" smtClean="0"/>
              <a:t> dialog box, select a picture and then click </a:t>
            </a:r>
            <a:r>
              <a:rPr lang="en-US" b="1" dirty="0" smtClean="0"/>
              <a:t>Insert</a:t>
            </a:r>
            <a:r>
              <a:rPr lang="en-US" dirty="0" smtClean="0"/>
              <a:t>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Select the picture. Under </a:t>
            </a:r>
            <a:r>
              <a:rPr lang="en-US" b="1" dirty="0" smtClean="0"/>
              <a:t>Picture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Size</a:t>
            </a:r>
            <a:r>
              <a:rPr lang="en-US" dirty="0" smtClean="0"/>
              <a:t> group, click the </a:t>
            </a:r>
            <a:r>
              <a:rPr lang="en-US" b="1" dirty="0" smtClean="0"/>
              <a:t>Size and Position </a:t>
            </a:r>
            <a:r>
              <a:rPr lang="en-US" dirty="0" smtClean="0"/>
              <a:t>dialog box launcher.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Size and Position </a:t>
            </a:r>
            <a:r>
              <a:rPr lang="en-US" dirty="0" smtClean="0"/>
              <a:t> dialog box, on the </a:t>
            </a:r>
            <a:r>
              <a:rPr lang="en-US" b="1" dirty="0" smtClean="0"/>
              <a:t>Size</a:t>
            </a:r>
            <a:r>
              <a:rPr lang="en-US" dirty="0" smtClean="0"/>
              <a:t> tab, resize or crop the picture as needed so that under </a:t>
            </a:r>
            <a:r>
              <a:rPr lang="en-US" b="1" dirty="0" smtClean="0"/>
              <a:t>Size and rotate</a:t>
            </a:r>
            <a:r>
              <a:rPr lang="en-US" dirty="0" smtClean="0"/>
              <a:t>, the </a:t>
            </a:r>
            <a:r>
              <a:rPr lang="en-US" b="1" dirty="0" smtClean="0"/>
              <a:t>Height</a:t>
            </a:r>
            <a:r>
              <a:rPr lang="en-US" dirty="0" smtClean="0"/>
              <a:t> box is set to </a:t>
            </a:r>
            <a:r>
              <a:rPr lang="en-US" b="1" dirty="0" smtClean="0"/>
              <a:t>1.48”</a:t>
            </a:r>
            <a:r>
              <a:rPr lang="en-US" dirty="0" smtClean="0"/>
              <a:t> and the </a:t>
            </a:r>
            <a:r>
              <a:rPr lang="en-US" b="1" dirty="0" smtClean="0"/>
              <a:t>Width</a:t>
            </a:r>
            <a:r>
              <a:rPr lang="en-US" dirty="0" smtClean="0"/>
              <a:t> box is set to </a:t>
            </a:r>
            <a:r>
              <a:rPr lang="en-US" b="1" dirty="0" smtClean="0"/>
              <a:t>9.17”</a:t>
            </a:r>
            <a:r>
              <a:rPr lang="en-US" dirty="0" smtClean="0"/>
              <a:t>. Resize the picture under </a:t>
            </a:r>
            <a:r>
              <a:rPr lang="en-US" b="1" dirty="0" smtClean="0"/>
              <a:t>Size and rotate </a:t>
            </a:r>
            <a:r>
              <a:rPr lang="en-US" dirty="0" smtClean="0"/>
              <a:t>by entering values into the </a:t>
            </a:r>
            <a:r>
              <a:rPr lang="en-US" b="1" dirty="0" smtClean="0"/>
              <a:t>Height</a:t>
            </a:r>
            <a:r>
              <a:rPr lang="en-US" dirty="0" smtClean="0"/>
              <a:t> and </a:t>
            </a:r>
            <a:r>
              <a:rPr lang="en-US" b="1" dirty="0" smtClean="0"/>
              <a:t>Width</a:t>
            </a:r>
            <a:r>
              <a:rPr lang="en-US" dirty="0" smtClean="0"/>
              <a:t> boxes. Crop the picture under </a:t>
            </a:r>
            <a:r>
              <a:rPr lang="en-US" b="1" dirty="0" smtClean="0"/>
              <a:t>Crop from </a:t>
            </a:r>
            <a:r>
              <a:rPr lang="en-US" dirty="0" smtClean="0"/>
              <a:t>by entering values into the </a:t>
            </a:r>
            <a:r>
              <a:rPr lang="en-US" b="1" dirty="0" smtClean="0"/>
              <a:t>Left</a:t>
            </a:r>
            <a:r>
              <a:rPr lang="en-US" dirty="0" smtClean="0"/>
              <a:t>, </a:t>
            </a:r>
            <a:r>
              <a:rPr lang="en-US" b="1" dirty="0" smtClean="0"/>
              <a:t>Right</a:t>
            </a:r>
            <a:r>
              <a:rPr lang="en-US" dirty="0" smtClean="0"/>
              <a:t>, </a:t>
            </a:r>
            <a:r>
              <a:rPr lang="en-US" b="1" dirty="0" smtClean="0"/>
              <a:t>Top</a:t>
            </a:r>
            <a:r>
              <a:rPr lang="en-US" dirty="0" smtClean="0"/>
              <a:t>, and </a:t>
            </a:r>
            <a:r>
              <a:rPr lang="en-US" b="1" dirty="0" smtClean="0"/>
              <a:t>Bottom</a:t>
            </a:r>
            <a:r>
              <a:rPr lang="en-US" dirty="0" smtClean="0"/>
              <a:t> boxes.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Line Color </a:t>
            </a:r>
            <a:r>
              <a:rPr lang="en-US" dirty="0" smtClean="0"/>
              <a:t>in the left pane, select </a:t>
            </a:r>
            <a:r>
              <a:rPr lang="en-US" b="1" dirty="0" smtClean="0"/>
              <a:t>Gradient line </a:t>
            </a:r>
            <a:r>
              <a:rPr lang="en-US" dirty="0" smtClean="0"/>
              <a:t>in the right pane, and then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Linear</a:t>
            </a:r>
            <a:r>
              <a:rPr lang="en-US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Linear Up </a:t>
            </a:r>
            <a:r>
              <a:rPr lang="en-US" dirty="0" smtClean="0"/>
              <a:t>(second row, second option from the left). 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1, Darker 25% </a:t>
            </a:r>
            <a:r>
              <a:rPr lang="en-US" dirty="0" smtClean="0"/>
              <a:t>(fourth row, first option from the left).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Line Style </a:t>
            </a:r>
            <a:r>
              <a:rPr lang="en-US" dirty="0" smtClean="0"/>
              <a:t>in the left pane, and then in the right pane, in the </a:t>
            </a:r>
            <a:r>
              <a:rPr lang="en-US" b="1" dirty="0" smtClean="0"/>
              <a:t>Width box</a:t>
            </a:r>
            <a:r>
              <a:rPr lang="en-US" dirty="0" smtClean="0"/>
              <a:t>, enter </a:t>
            </a:r>
            <a:r>
              <a:rPr lang="en-US" b="1" dirty="0" smtClean="0"/>
              <a:t>1 pt</a:t>
            </a:r>
            <a:r>
              <a:rPr lang="en-US" dirty="0" smtClean="0"/>
              <a:t>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 Effects</a:t>
            </a:r>
            <a:r>
              <a:rPr lang="en-US" dirty="0" smtClean="0"/>
              <a:t>, point to </a:t>
            </a:r>
            <a:r>
              <a:rPr lang="en-US" b="1" dirty="0" smtClean="0"/>
              <a:t>Glow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and then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Glow Variations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select any option in the first row (5 pt glow options).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Point to </a:t>
            </a:r>
            <a:r>
              <a:rPr lang="en-US" b="1" dirty="0" smtClean="0"/>
              <a:t>More Glow Colors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White, Background 1, Darker 25%</a:t>
            </a:r>
            <a:r>
              <a:rPr lang="en-US" dirty="0" smtClean="0"/>
              <a:t> (fourth row, first option from the left).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click </a:t>
            </a:r>
            <a:r>
              <a:rPr lang="en-US" b="1" dirty="0" smtClean="0"/>
              <a:t>Align Center</a:t>
            </a:r>
            <a:r>
              <a:rPr lang="en-US" dirty="0" smtClean="0"/>
              <a:t>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reproduce the first column heading on this slide, do the following: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Rectangles</a:t>
            </a:r>
            <a:r>
              <a:rPr lang="en-US" dirty="0" smtClean="0"/>
              <a:t>, click </a:t>
            </a:r>
            <a:r>
              <a:rPr lang="en-US" b="1" dirty="0" smtClean="0"/>
              <a:t>Rectangle </a:t>
            </a:r>
            <a:r>
              <a:rPr lang="en-US" dirty="0" smtClean="0"/>
              <a:t>(first option from the left). On the slide, drag to draw a rectangle.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Size</a:t>
            </a:r>
            <a:r>
              <a:rPr lang="en-US" dirty="0" smtClean="0"/>
              <a:t> group, do the following: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Shape Height</a:t>
            </a:r>
            <a:r>
              <a:rPr lang="en-US" dirty="0" smtClean="0"/>
              <a:t> box, enter </a:t>
            </a:r>
            <a:r>
              <a:rPr lang="en-US" b="1" dirty="0" smtClean="0"/>
              <a:t>1”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Shape Width</a:t>
            </a:r>
            <a:r>
              <a:rPr lang="en-US" dirty="0" smtClean="0"/>
              <a:t> box, enter </a:t>
            </a:r>
            <a:r>
              <a:rPr lang="en-US" b="1" dirty="0" smtClean="0"/>
              <a:t>2.92”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 </a:t>
            </a:r>
            <a:r>
              <a:rPr lang="en-US" dirty="0" smtClean="0"/>
              <a:t>in the left pane, select </a:t>
            </a:r>
            <a:r>
              <a:rPr lang="en-US" b="1" dirty="0" smtClean="0"/>
              <a:t>Gradient fill </a:t>
            </a:r>
            <a:r>
              <a:rPr lang="en-US" dirty="0" smtClean="0"/>
              <a:t>in the right pane, and then do the following: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Linear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Linear Down </a:t>
            </a:r>
            <a:r>
              <a:rPr lang="en-US" dirty="0" smtClean="0"/>
              <a:t>(first row, second option from the left).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32%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Tan, Background 2 </a:t>
            </a:r>
            <a:r>
              <a:rPr lang="en-US" dirty="0" smtClean="0"/>
              <a:t>(first row, third option from the left).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Tan, Background 2, Darker 25% </a:t>
            </a:r>
            <a:r>
              <a:rPr lang="en-US" dirty="0" smtClean="0"/>
              <a:t>(third row, third option from the left).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Line Color </a:t>
            </a:r>
            <a:r>
              <a:rPr lang="en-US" dirty="0" smtClean="0"/>
              <a:t>in the left pane, select </a:t>
            </a:r>
            <a:r>
              <a:rPr lang="en-US" b="1" dirty="0" smtClean="0"/>
              <a:t>Gradient line </a:t>
            </a:r>
            <a:r>
              <a:rPr lang="en-US" dirty="0" smtClean="0"/>
              <a:t>in the </a:t>
            </a:r>
            <a:r>
              <a:rPr lang="en-US" b="1" dirty="0" smtClean="0"/>
              <a:t>Line Color </a:t>
            </a:r>
            <a:r>
              <a:rPr lang="en-US" dirty="0" smtClean="0"/>
              <a:t> pane, and then do the following: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Linear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Linear Up </a:t>
            </a:r>
            <a:r>
              <a:rPr lang="en-US" dirty="0" smtClean="0"/>
              <a:t>(second row, second option from the left).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1, Darker 25% </a:t>
            </a:r>
            <a:r>
              <a:rPr lang="en-US" dirty="0" smtClean="0"/>
              <a:t>(fourth row, first option from the left).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Line Style</a:t>
            </a:r>
            <a:r>
              <a:rPr lang="en-US" dirty="0" smtClean="0"/>
              <a:t> in the left pane. In the right pane, in the </a:t>
            </a:r>
            <a:r>
              <a:rPr lang="en-US" b="1" dirty="0" smtClean="0"/>
              <a:t>Width </a:t>
            </a:r>
            <a:r>
              <a:rPr lang="en-US" dirty="0" smtClean="0"/>
              <a:t>box, enter </a:t>
            </a:r>
            <a:r>
              <a:rPr lang="en-US" b="1" dirty="0" smtClean="0"/>
              <a:t>1 pt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 Effects</a:t>
            </a:r>
            <a:r>
              <a:rPr lang="en-US" dirty="0" smtClean="0"/>
              <a:t>, point to </a:t>
            </a:r>
            <a:r>
              <a:rPr lang="en-US" b="1" dirty="0" smtClean="0"/>
              <a:t>Glow</a:t>
            </a:r>
            <a:r>
              <a:rPr lang="en-US" dirty="0" smtClean="0"/>
              <a:t>, and then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Glow Variations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select any option in the first row (5 pt glow options).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Point to </a:t>
            </a:r>
            <a:r>
              <a:rPr lang="en-US" b="1" dirty="0" smtClean="0"/>
              <a:t>More Glow Colors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White, Background 1, Darker 25%</a:t>
            </a:r>
            <a:r>
              <a:rPr lang="en-US" dirty="0" smtClean="0"/>
              <a:t> (fourth row, first option from the left).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right-click the rectangle and then click </a:t>
            </a:r>
            <a:r>
              <a:rPr lang="en-US" b="1" dirty="0" smtClean="0"/>
              <a:t>Edit Text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Enter text in the text box and select the text.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group, select </a:t>
            </a:r>
            <a:r>
              <a:rPr lang="en-US" b="1" dirty="0" smtClean="0"/>
              <a:t>Gill Sans MT </a:t>
            </a:r>
            <a:r>
              <a:rPr lang="en-US" dirty="0" smtClean="0"/>
              <a:t>from the </a:t>
            </a:r>
            <a:r>
              <a:rPr lang="en-US" b="1" dirty="0" smtClean="0"/>
              <a:t>Font</a:t>
            </a:r>
            <a:r>
              <a:rPr lang="en-US" dirty="0" smtClean="0"/>
              <a:t> list and then select </a:t>
            </a:r>
            <a:r>
              <a:rPr lang="en-US" b="1" dirty="0" smtClean="0"/>
              <a:t>24</a:t>
            </a:r>
            <a:r>
              <a:rPr lang="en-US" dirty="0" smtClean="0"/>
              <a:t> from the </a:t>
            </a:r>
            <a:r>
              <a:rPr lang="en-US" b="1" dirty="0" smtClean="0"/>
              <a:t>Font Size </a:t>
            </a:r>
            <a:r>
              <a:rPr lang="en-US" dirty="0" smtClean="0"/>
              <a:t>list.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Paragraph</a:t>
            </a:r>
            <a:r>
              <a:rPr lang="en-US" dirty="0" smtClean="0"/>
              <a:t> group, click </a:t>
            </a:r>
            <a:r>
              <a:rPr lang="en-US" b="1" dirty="0" smtClean="0"/>
              <a:t>Align Text Left</a:t>
            </a:r>
            <a:r>
              <a:rPr lang="en-US" dirty="0" smtClean="0"/>
              <a:t> to align the text left within the text box.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WordArt Styles </a:t>
            </a:r>
            <a:r>
              <a:rPr lang="en-US" dirty="0" smtClean="0"/>
              <a:t>group, click the arrow next to </a:t>
            </a:r>
            <a:r>
              <a:rPr lang="en-US" b="1" dirty="0" smtClean="0"/>
              <a:t>Text Fill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Tan, Background 2, Darker 75% </a:t>
            </a:r>
            <a:r>
              <a:rPr lang="en-US" dirty="0" smtClean="0"/>
              <a:t>(fifth row, third option from the left).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bottom-right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Shapes</a:t>
            </a:r>
            <a:r>
              <a:rPr lang="en-US" dirty="0" smtClean="0"/>
              <a:t> dialog box launcher. In the </a:t>
            </a:r>
            <a:r>
              <a:rPr lang="en-US" b="1" dirty="0" smtClean="0"/>
              <a:t>Format Shapes </a:t>
            </a:r>
            <a:r>
              <a:rPr lang="en-US" dirty="0" smtClean="0"/>
              <a:t>dialog box, click </a:t>
            </a:r>
            <a:r>
              <a:rPr lang="en-US" b="1" dirty="0" smtClean="0"/>
              <a:t>Text Box</a:t>
            </a:r>
            <a:r>
              <a:rPr lang="en-US" dirty="0" smtClean="0"/>
              <a:t> in the left pane. In the right pane, under </a:t>
            </a:r>
            <a:r>
              <a:rPr lang="en-US" b="1" dirty="0" smtClean="0"/>
              <a:t>Internal margin</a:t>
            </a:r>
            <a:r>
              <a:rPr lang="en-US" dirty="0" smtClean="0"/>
              <a:t>, enter </a:t>
            </a:r>
            <a:r>
              <a:rPr lang="en-US" b="1" dirty="0" smtClean="0"/>
              <a:t>1”</a:t>
            </a:r>
            <a:r>
              <a:rPr lang="en-US" dirty="0" smtClean="0"/>
              <a:t> in the </a:t>
            </a:r>
            <a:r>
              <a:rPr lang="en-US" b="1" dirty="0" smtClean="0"/>
              <a:t>Left</a:t>
            </a:r>
            <a:r>
              <a:rPr lang="en-US" dirty="0" smtClean="0"/>
              <a:t> box to increase the left margin in the rectangle to accommodate the embossed number.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Lines</a:t>
            </a:r>
            <a:r>
              <a:rPr lang="en-US" dirty="0" smtClean="0"/>
              <a:t>, click </a:t>
            </a:r>
            <a:r>
              <a:rPr lang="en-US" b="1" dirty="0" smtClean="0"/>
              <a:t>Line </a:t>
            </a:r>
            <a:r>
              <a:rPr lang="en-US" dirty="0" smtClean="0"/>
              <a:t>(first option from the left).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Press and hold SHIFT, and then on the slide, drag to draw a straight, vertical line.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Size </a:t>
            </a:r>
            <a:r>
              <a:rPr lang="en-US" dirty="0" smtClean="0"/>
              <a:t>group, in the </a:t>
            </a:r>
            <a:r>
              <a:rPr lang="en-US" b="1" dirty="0" smtClean="0"/>
              <a:t>Width</a:t>
            </a:r>
            <a:r>
              <a:rPr lang="en-US" dirty="0" smtClean="0"/>
              <a:t> box, enter </a:t>
            </a:r>
            <a:r>
              <a:rPr lang="en-US" b="1" dirty="0" smtClean="0"/>
              <a:t>0.75”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bottom-right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Shapes</a:t>
            </a:r>
            <a:r>
              <a:rPr lang="en-US" dirty="0" smtClean="0"/>
              <a:t> dialog box launcher. In the </a:t>
            </a:r>
            <a:r>
              <a:rPr lang="en-US" b="1" dirty="0" smtClean="0"/>
              <a:t>Format Shapes </a:t>
            </a:r>
            <a:r>
              <a:rPr lang="en-US" dirty="0" smtClean="0"/>
              <a:t>dialog box, click </a:t>
            </a:r>
            <a:r>
              <a:rPr lang="en-US" b="1" dirty="0" smtClean="0"/>
              <a:t>Line Style </a:t>
            </a:r>
            <a:r>
              <a:rPr lang="en-US" dirty="0" smtClean="0"/>
              <a:t>in the left pane, and then do the following in the right pane: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Width</a:t>
            </a:r>
            <a:r>
              <a:rPr lang="en-US" dirty="0" smtClean="0"/>
              <a:t> box, enter </a:t>
            </a:r>
            <a:r>
              <a:rPr lang="en-US" b="1" dirty="0" smtClean="0"/>
              <a:t>2.25 pt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Dash type</a:t>
            </a:r>
            <a:r>
              <a:rPr lang="en-US" dirty="0" smtClean="0"/>
              <a:t>, and then click </a:t>
            </a:r>
            <a:r>
              <a:rPr lang="en-US" b="1" dirty="0" smtClean="0"/>
              <a:t>Round Dot </a:t>
            </a:r>
            <a:r>
              <a:rPr lang="en-US" dirty="0" smtClean="0"/>
              <a:t>(second option from the top).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Shapes </a:t>
            </a:r>
            <a:r>
              <a:rPr lang="en-US" dirty="0" smtClean="0"/>
              <a:t>dialog box, click </a:t>
            </a:r>
            <a:r>
              <a:rPr lang="en-US" b="1" dirty="0" smtClean="0"/>
              <a:t>Line Color </a:t>
            </a:r>
            <a:r>
              <a:rPr lang="en-US" dirty="0" smtClean="0"/>
              <a:t>in the left pane. In the right pane, click the button next to Color, and then under Theme Colors click </a:t>
            </a:r>
            <a:r>
              <a:rPr lang="en-US" b="1" dirty="0" smtClean="0"/>
              <a:t>White, Background 1</a:t>
            </a:r>
            <a:r>
              <a:rPr lang="en-US" dirty="0" smtClean="0"/>
              <a:t> (first row, first option from the left).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drag the line onto the rectangle, just left of the text box.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box, click </a:t>
            </a:r>
            <a:r>
              <a:rPr lang="en-US" b="1" dirty="0" smtClean="0"/>
              <a:t>Text Box </a:t>
            </a:r>
            <a:r>
              <a:rPr lang="en-US" dirty="0" smtClean="0"/>
              <a:t>and then on the slide, drag to draw another text box.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Enter </a:t>
            </a:r>
            <a:r>
              <a:rPr lang="en-US" b="1" dirty="0" smtClean="0"/>
              <a:t>1</a:t>
            </a:r>
            <a:r>
              <a:rPr lang="en-US" dirty="0" smtClean="0"/>
              <a:t> in the text box and select the text.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group, select </a:t>
            </a:r>
            <a:r>
              <a:rPr lang="en-US" b="1" dirty="0" smtClean="0"/>
              <a:t>Calisto MT </a:t>
            </a:r>
            <a:r>
              <a:rPr lang="en-US" dirty="0" smtClean="0"/>
              <a:t>from the </a:t>
            </a:r>
            <a:r>
              <a:rPr lang="en-US" b="1" dirty="0" smtClean="0"/>
              <a:t>Font</a:t>
            </a:r>
            <a:r>
              <a:rPr lang="en-US" dirty="0" smtClean="0"/>
              <a:t> list and then enter </a:t>
            </a:r>
            <a:r>
              <a:rPr lang="en-US" b="1" dirty="0" smtClean="0"/>
              <a:t>50</a:t>
            </a:r>
            <a:r>
              <a:rPr lang="en-US" dirty="0" smtClean="0"/>
              <a:t> in the </a:t>
            </a:r>
            <a:r>
              <a:rPr lang="en-US" b="1" dirty="0" smtClean="0"/>
              <a:t>Font Size </a:t>
            </a:r>
            <a:r>
              <a:rPr lang="en-US" dirty="0" smtClean="0"/>
              <a:t>box.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Paragraph</a:t>
            </a:r>
            <a:r>
              <a:rPr lang="en-US" dirty="0" smtClean="0"/>
              <a:t> group, click </a:t>
            </a:r>
            <a:r>
              <a:rPr lang="en-US" b="1" dirty="0" smtClean="0"/>
              <a:t>Center </a:t>
            </a:r>
            <a:r>
              <a:rPr lang="en-US" dirty="0" smtClean="0"/>
              <a:t>to center the text within the text box.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WordArt Styles </a:t>
            </a:r>
            <a:r>
              <a:rPr lang="en-US" dirty="0" smtClean="0"/>
              <a:t>group, click the arrow next to </a:t>
            </a:r>
            <a:r>
              <a:rPr lang="en-US" b="1" dirty="0" smtClean="0"/>
              <a:t>Text Fill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Tan, Background 2, Darker 25% </a:t>
            </a:r>
            <a:r>
              <a:rPr lang="en-US" dirty="0" smtClean="0"/>
              <a:t>(third row, third option from the left).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Drag the text box onto the rectangle, left of the dotted vertical line.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Editing</a:t>
            </a:r>
            <a:r>
              <a:rPr lang="en-US" dirty="0" smtClean="0"/>
              <a:t> group, click </a:t>
            </a:r>
            <a:r>
              <a:rPr lang="en-US" b="1" dirty="0" smtClean="0"/>
              <a:t>Select</a:t>
            </a:r>
            <a:r>
              <a:rPr lang="en-US" dirty="0" smtClean="0"/>
              <a:t>, and then click </a:t>
            </a:r>
            <a:r>
              <a:rPr lang="en-US" b="1" dirty="0" smtClean="0"/>
              <a:t>Selection Pane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Selection</a:t>
            </a:r>
            <a:r>
              <a:rPr lang="en-US" dirty="0" smtClean="0"/>
              <a:t> </a:t>
            </a:r>
            <a:r>
              <a:rPr lang="en-US" b="1" dirty="0" smtClean="0"/>
              <a:t>and Visibility </a:t>
            </a:r>
            <a:r>
              <a:rPr lang="en-US" dirty="0" smtClean="0"/>
              <a:t>pane, press and hold CTRL to select the text box, line, and rectangle.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click </a:t>
            </a:r>
            <a:r>
              <a:rPr lang="en-US" b="1" dirty="0" smtClean="0"/>
              <a:t>Align Middle</a:t>
            </a:r>
            <a:r>
              <a:rPr lang="en-US" dirty="0" smtClean="0"/>
              <a:t>.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marL="228600" lvl="1" indent="-228600">
              <a:spcAft>
                <a:spcPts val="200"/>
              </a:spcAft>
              <a:buFont typeface="+mj-lt"/>
              <a:buNone/>
              <a:defRPr/>
            </a:pPr>
            <a:r>
              <a:rPr lang="en-US" dirty="0" smtClean="0"/>
              <a:t>To reproduce the other column headings on this slide, do the following: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Editing</a:t>
            </a:r>
            <a:r>
              <a:rPr lang="en-US" dirty="0" smtClean="0"/>
              <a:t> group, click </a:t>
            </a:r>
            <a:r>
              <a:rPr lang="en-US" b="1" dirty="0" smtClean="0"/>
              <a:t>Select</a:t>
            </a:r>
            <a:r>
              <a:rPr lang="en-US" dirty="0" smtClean="0"/>
              <a:t>, and then click </a:t>
            </a:r>
            <a:r>
              <a:rPr lang="en-US" b="1" dirty="0" smtClean="0"/>
              <a:t>Selection Pane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Selection</a:t>
            </a:r>
            <a:r>
              <a:rPr lang="en-US" dirty="0" smtClean="0"/>
              <a:t> </a:t>
            </a:r>
            <a:r>
              <a:rPr lang="en-US" b="1" dirty="0" smtClean="0"/>
              <a:t>and Visibility </a:t>
            </a:r>
            <a:r>
              <a:rPr lang="en-US" dirty="0" smtClean="0"/>
              <a:t>pane, press and hold CTRL to select the text box, line, and rectangle.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and then under </a:t>
            </a:r>
            <a:r>
              <a:rPr lang="en-US" b="1" dirty="0" smtClean="0"/>
              <a:t>Group Objects </a:t>
            </a:r>
            <a:r>
              <a:rPr lang="en-US" dirty="0" smtClean="0"/>
              <a:t>click </a:t>
            </a:r>
            <a:r>
              <a:rPr lang="en-US" b="1" dirty="0" smtClean="0"/>
              <a:t>Group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Clipboard </a:t>
            </a:r>
            <a:r>
              <a:rPr lang="en-US" dirty="0" smtClean="0"/>
              <a:t>group, click the arrow under </a:t>
            </a:r>
            <a:r>
              <a:rPr lang="en-US" b="1" dirty="0" smtClean="0"/>
              <a:t>Paste, </a:t>
            </a:r>
            <a:r>
              <a:rPr lang="en-US" dirty="0" smtClean="0"/>
              <a:t>and then click </a:t>
            </a:r>
            <a:r>
              <a:rPr lang="en-US" b="1" dirty="0" smtClean="0"/>
              <a:t>Duplicate</a:t>
            </a:r>
            <a:r>
              <a:rPr lang="en-US" dirty="0" smtClean="0"/>
              <a:t>. Repeat the process until you have a total of three groups of shapes.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each group in the </a:t>
            </a:r>
            <a:r>
              <a:rPr lang="en-US" b="1" dirty="0" smtClean="0"/>
              <a:t>Selection and Visibility</a:t>
            </a:r>
            <a:r>
              <a:rPr lang="en-US" dirty="0" smtClean="0"/>
              <a:t> pane and drag it on the slide to form a row under the picture.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Selection and Visibility</a:t>
            </a:r>
            <a:r>
              <a:rPr lang="en-US" dirty="0" smtClean="0"/>
              <a:t> pane, press and hold CTRL and select all three groups.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and then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Middle</a:t>
            </a:r>
            <a:r>
              <a:rPr lang="en-US" dirty="0" smtClean="0"/>
              <a:t>. 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Distribute Horizontally</a:t>
            </a:r>
            <a:r>
              <a:rPr lang="en-US" dirty="0" smtClean="0"/>
              <a:t>. </a:t>
            </a:r>
          </a:p>
          <a:p>
            <a:pPr marL="2286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  <a:defRPr/>
            </a:pPr>
            <a:r>
              <a:rPr lang="en-US" dirty="0" smtClean="0"/>
              <a:t>To change the numbers in the duplicate text boxes (second and third from the left), click in each text box and edit the text. </a:t>
            </a:r>
          </a:p>
          <a:p>
            <a:pPr marL="228600" indent="-228600"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>
              <a:buFont typeface="+mj-lt"/>
              <a:buAutoNum type="arabicPeriod"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reproduce the first column (the “subtext” portion) on this slide, do the following: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Rectangles</a:t>
            </a:r>
            <a:r>
              <a:rPr lang="en-US" dirty="0" smtClean="0"/>
              <a:t> click </a:t>
            </a:r>
            <a:r>
              <a:rPr lang="en-US" b="1" dirty="0" smtClean="0"/>
              <a:t>Rectangle</a:t>
            </a:r>
            <a:r>
              <a:rPr lang="en-US" dirty="0" smtClean="0"/>
              <a:t> (first option from the left).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slide, drag to draw the rectangle so that the top edge is just below the first column heading and the bottom edge is at the bottom of the slide.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Size</a:t>
            </a:r>
            <a:r>
              <a:rPr lang="en-US" dirty="0" smtClean="0"/>
              <a:t> group, in the </a:t>
            </a:r>
            <a:r>
              <a:rPr lang="en-US" b="1" dirty="0" smtClean="0"/>
              <a:t>Shape Width </a:t>
            </a:r>
            <a:r>
              <a:rPr lang="en-US" dirty="0" smtClean="0"/>
              <a:t>box, enter </a:t>
            </a:r>
            <a:r>
              <a:rPr lang="en-US" b="1" dirty="0" smtClean="0"/>
              <a:t>2.92”</a:t>
            </a:r>
            <a:r>
              <a:rPr lang="en-US" dirty="0" smtClean="0"/>
              <a:t> so that the subtext column is the same width as the column heading above it.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arrow next to </a:t>
            </a:r>
            <a:r>
              <a:rPr lang="en-US" b="1" dirty="0" smtClean="0"/>
              <a:t>Shape Outline</a:t>
            </a:r>
            <a:r>
              <a:rPr lang="en-US" dirty="0" smtClean="0"/>
              <a:t>, and then click </a:t>
            </a:r>
            <a:r>
              <a:rPr lang="en-US" b="1" dirty="0" smtClean="0"/>
              <a:t>No Outline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 </a:t>
            </a:r>
            <a:r>
              <a:rPr lang="en-US" dirty="0" smtClean="0"/>
              <a:t>group, click the </a:t>
            </a:r>
            <a:r>
              <a:rPr lang="en-US" b="1" dirty="0" smtClean="0"/>
              <a:t>Format Shape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 </a:t>
            </a:r>
            <a:r>
              <a:rPr lang="en-US" dirty="0" smtClean="0"/>
              <a:t>in the right pane, and then do the following: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Linear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Linear Down </a:t>
            </a:r>
            <a:r>
              <a:rPr lang="en-US" dirty="0" smtClean="0"/>
              <a:t>(first row, second option from the left).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Tan, Background 2, Darker 25% </a:t>
            </a:r>
            <a:r>
              <a:rPr lang="en-US" dirty="0" smtClean="0"/>
              <a:t>(third row, third option from the left).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25%</a:t>
            </a:r>
            <a:r>
              <a:rPr lang="en-US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right-click the column and then click </a:t>
            </a:r>
            <a:r>
              <a:rPr lang="en-US" b="1" dirty="0" smtClean="0"/>
              <a:t>Edit Text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Enter text in the text box and select the text.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group, select </a:t>
            </a:r>
            <a:r>
              <a:rPr lang="en-US" b="1" dirty="0" smtClean="0"/>
              <a:t>Gill Sans MT </a:t>
            </a:r>
            <a:r>
              <a:rPr lang="en-US" dirty="0" smtClean="0"/>
              <a:t>from the </a:t>
            </a:r>
            <a:r>
              <a:rPr lang="en-US" b="1" dirty="0" smtClean="0"/>
              <a:t>Font</a:t>
            </a:r>
            <a:r>
              <a:rPr lang="en-US" dirty="0" smtClean="0"/>
              <a:t> list and then enter </a:t>
            </a:r>
            <a:r>
              <a:rPr lang="en-US" b="1" dirty="0" smtClean="0"/>
              <a:t>22</a:t>
            </a:r>
            <a:r>
              <a:rPr lang="en-US" dirty="0" smtClean="0"/>
              <a:t> in the </a:t>
            </a:r>
            <a:r>
              <a:rPr lang="en-US" b="1" dirty="0" smtClean="0"/>
              <a:t>Font Size </a:t>
            </a:r>
            <a:r>
              <a:rPr lang="en-US" dirty="0" smtClean="0"/>
              <a:t>box.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Paragraph</a:t>
            </a:r>
            <a:r>
              <a:rPr lang="en-US" dirty="0" smtClean="0"/>
              <a:t> group, click </a:t>
            </a:r>
            <a:r>
              <a:rPr lang="en-US" b="1" dirty="0" smtClean="0"/>
              <a:t>Center </a:t>
            </a:r>
            <a:r>
              <a:rPr lang="en-US" dirty="0" smtClean="0"/>
              <a:t>to center the text within the rectangle.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WordArt Styles </a:t>
            </a:r>
            <a:r>
              <a:rPr lang="en-US" dirty="0" smtClean="0"/>
              <a:t>group, click the arrow next to </a:t>
            </a:r>
            <a:r>
              <a:rPr lang="en-US" b="1" dirty="0" smtClean="0"/>
              <a:t>Text Fill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White, Background 1, Darker 50% </a:t>
            </a:r>
            <a:r>
              <a:rPr lang="en-US" dirty="0" smtClean="0"/>
              <a:t>(sixth row, first option from the left).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bottom-right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Shapes</a:t>
            </a:r>
            <a:r>
              <a:rPr lang="en-US" dirty="0" smtClean="0"/>
              <a:t> dialog box launcher. In the </a:t>
            </a:r>
            <a:r>
              <a:rPr lang="en-US" b="1" dirty="0" smtClean="0"/>
              <a:t>Format Shapes </a:t>
            </a:r>
            <a:r>
              <a:rPr lang="en-US" dirty="0" smtClean="0"/>
              <a:t>dialog box, click </a:t>
            </a:r>
            <a:r>
              <a:rPr lang="en-US" b="1" dirty="0" smtClean="0"/>
              <a:t>Text Box</a:t>
            </a:r>
            <a:r>
              <a:rPr lang="en-US" dirty="0" smtClean="0"/>
              <a:t> in the left pane. In the right pane, under </a:t>
            </a:r>
            <a:r>
              <a:rPr lang="en-US" b="1" dirty="0" smtClean="0"/>
              <a:t>Text layout</a:t>
            </a:r>
            <a:r>
              <a:rPr lang="en-US" dirty="0" smtClean="0"/>
              <a:t>, in the </a:t>
            </a:r>
            <a:r>
              <a:rPr lang="en-US" b="1" dirty="0" smtClean="0"/>
              <a:t>Vertical Alignment </a:t>
            </a:r>
            <a:r>
              <a:rPr lang="en-US" dirty="0" smtClean="0"/>
              <a:t>list, select </a:t>
            </a:r>
            <a:r>
              <a:rPr lang="en-US" b="1" dirty="0" smtClean="0"/>
              <a:t>Top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US" dirty="0" smtClean="0"/>
              <a:t>To reproduce the other columns (the “subtext” portion) on this slide, do the following: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Select the first “subtext” rectangle.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Clipboard</a:t>
            </a:r>
            <a:r>
              <a:rPr lang="en-US" dirty="0" smtClean="0"/>
              <a:t> group, click the arrow under </a:t>
            </a:r>
            <a:r>
              <a:rPr lang="en-US" b="1" dirty="0" smtClean="0"/>
              <a:t>Paste</a:t>
            </a:r>
            <a:r>
              <a:rPr lang="en-US" dirty="0" smtClean="0"/>
              <a:t>, and then click </a:t>
            </a:r>
            <a:r>
              <a:rPr lang="en-US" b="1" dirty="0" smtClean="0"/>
              <a:t>Duplicate</a:t>
            </a:r>
            <a:r>
              <a:rPr lang="en-US" dirty="0" smtClean="0"/>
              <a:t>. Repeat the process until you have a total of three “subtext” rectangles.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Drag each duplicate on the slide to form a row under the “text heading” rectangles.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Press and hold SHIFT and select all three “subtext” rectangles.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click </a:t>
            </a:r>
            <a:r>
              <a:rPr lang="en-US" b="1" dirty="0" smtClean="0"/>
              <a:t>Distribute Horizontally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reproduce the background on this slide, do the following: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Right-click the slide background area,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right pane, and then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Tan, Background 2 </a:t>
            </a:r>
            <a:r>
              <a:rPr lang="en-US" dirty="0" smtClean="0"/>
              <a:t>(first row, third option from the left).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41987" name="Slide Image Placeholder 5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33400" y="460375"/>
            <a:ext cx="3144838" cy="2359025"/>
          </a:xfrm>
          <a:ln>
            <a:solidFill>
              <a:srgbClr val="000000"/>
            </a:solidFill>
            <a:miter lim="800000"/>
            <a:headEnd/>
            <a:tailEnd/>
          </a:ln>
          <a:extLst/>
        </p:spPr>
      </p:sp>
    </p:spTree>
    <p:extLst>
      <p:ext uri="{BB962C8B-B14F-4D97-AF65-F5344CB8AC3E}">
        <p14:creationId xmlns:p14="http://schemas.microsoft.com/office/powerpoint/2010/main" val="439342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 4.1.1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DEVELOP PROJECT CHARTER - INPUTS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4.1.1.1 Project Statement of Work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4.1.1.2 Business Case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4.1.1.3 Agreements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Enterprise Environmental Factors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Organizational Process Assets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1200" b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8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 4.1.1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DEVELOP PROJECT CHARTER - INPUTS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4.1.1.1 Project Statement of Work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4.1.1.2 Business Case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4.1.1.3 Agreements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Enterprise Environmental Factors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Organizational Process Assets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1200" b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06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44A-2A83-44B4-AD39-9DB518A18B6D}" type="datetimeFigureOut">
              <a:rPr lang="en-US" smtClean="0"/>
              <a:pPr/>
              <a:t>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7329-D8F3-40DD-B782-DE6E1B489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15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44A-2A83-44B4-AD39-9DB518A18B6D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7329-D8F3-40DD-B782-DE6E1B489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77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44A-2A83-44B4-AD39-9DB518A18B6D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7329-D8F3-40DD-B782-DE6E1B489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76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44A-2A83-44B4-AD39-9DB518A18B6D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7329-D8F3-40DD-B782-DE6E1B489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77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44A-2A83-44B4-AD39-9DB518A18B6D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7329-D8F3-40DD-B782-DE6E1B489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1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44A-2A83-44B4-AD39-9DB518A18B6D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7329-D8F3-40DD-B782-DE6E1B489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92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44A-2A83-44B4-AD39-9DB518A18B6D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7329-D8F3-40DD-B782-DE6E1B489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44A-2A83-44B4-AD39-9DB518A18B6D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7329-D8F3-40DD-B782-DE6E1B489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23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44A-2A83-44B4-AD39-9DB518A18B6D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7329-D8F3-40DD-B782-DE6E1B489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08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44A-2A83-44B4-AD39-9DB518A18B6D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7329-D8F3-40DD-B782-DE6E1B489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01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44A-2A83-44B4-AD39-9DB518A18B6D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7329-D8F3-40DD-B782-DE6E1B489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9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5944A-2A83-44B4-AD39-9DB518A18B6D}" type="datetimeFigureOut">
              <a:rPr lang="en-US" smtClean="0"/>
              <a:pPr/>
              <a:t>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E7329-D8F3-40DD-B782-DE6E1B489F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gementmania.com/en/benchmarking" TargetMode="External"/><Relationship Id="rId7" Type="http://schemas.openxmlformats.org/officeDocument/2006/relationships/hyperlink" Target="https://managementmania.com/en/swot-analysis" TargetMode="External"/><Relationship Id="rId2" Type="http://schemas.openxmlformats.org/officeDocument/2006/relationships/hyperlink" Target="https://managementmania.com/en/brainstorm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nagementmania.com/en/six-questions" TargetMode="External"/><Relationship Id="rId5" Type="http://schemas.openxmlformats.org/officeDocument/2006/relationships/hyperlink" Target="https://managementmania.com/en/pareto-principle" TargetMode="External"/><Relationship Id="rId4" Type="http://schemas.openxmlformats.org/officeDocument/2006/relationships/hyperlink" Target="https://managementmania.com/en/gap-analysi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3778" y="2286000"/>
            <a:ext cx="623074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Lecture 3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PROJECT 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Time Management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C:\Users\Hassan\Desktop\19fc62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72008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77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78" y="980728"/>
            <a:ext cx="8543293" cy="5040560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ja-JP" sz="2400" b="1" dirty="0" smtClean="0">
                <a:latin typeface="Arial" pitchFamily="34" charset="0"/>
                <a:cs typeface="Arial" pitchFamily="34" charset="0"/>
              </a:rPr>
              <a:t>On some projects, especially those of smaller scope, defining activities, sequencing activities, estimating activity resources</a:t>
            </a: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ja-JP" sz="2400" b="1" dirty="0" smtClean="0">
                <a:latin typeface="Arial" pitchFamily="34" charset="0"/>
                <a:cs typeface="Arial" pitchFamily="34" charset="0"/>
              </a:rPr>
              <a:t>estimating activity durations, and developing the schedule model </a:t>
            </a: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are so tightly linked that they are viewed as a single process that can be performed by a person over a relatively short period of time.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ja-JP" sz="2400" b="1" dirty="0" smtClean="0">
                <a:latin typeface="Arial" pitchFamily="34" charset="0"/>
                <a:cs typeface="Arial" pitchFamily="34" charset="0"/>
              </a:rPr>
              <a:t>These processes are presented here as distinct elements because the tools and techniques for each process are different.</a:t>
            </a:r>
            <a:endParaRPr lang="ur-PK" altLang="ja-JP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-27384"/>
            <a:ext cx="727280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Project Time Management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492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4025" y="2286000"/>
            <a:ext cx="48702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PLAN SCHEDULE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MANAGEMENT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305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3806825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Tx/>
              <a:buNone/>
              <a:defRPr/>
            </a:pPr>
            <a:endParaRPr lang="en-US" altLang="ja-JP" sz="27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lvl="1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3200" b="1" i="1" kern="0" dirty="0" smtClean="0">
                <a:solidFill>
                  <a:schemeClr val="accent1"/>
                </a:solidFill>
                <a:ea typeface="MS PGothic" pitchFamily="34" charset="-128"/>
              </a:rPr>
              <a:t>Plan Schedule </a:t>
            </a:r>
            <a:r>
              <a:rPr lang="en-US" altLang="ja-JP" sz="3200" b="1" i="1" kern="0" dirty="0">
                <a:solidFill>
                  <a:schemeClr val="accent1"/>
                </a:solidFill>
                <a:ea typeface="MS PGothic" pitchFamily="34" charset="-128"/>
              </a:rPr>
              <a:t>Management </a:t>
            </a:r>
            <a:r>
              <a:rPr lang="en-US" altLang="ja-JP" sz="2600" b="1" kern="0" dirty="0" smtClean="0">
                <a:solidFill>
                  <a:srgbClr val="002060"/>
                </a:solidFill>
                <a:ea typeface="MS PGothic" pitchFamily="34" charset="-128"/>
              </a:rPr>
              <a:t>is the </a:t>
            </a:r>
            <a:r>
              <a:rPr lang="en-US" sz="2600" b="1" kern="0" dirty="0" smtClean="0">
                <a:solidFill>
                  <a:srgbClr val="002060"/>
                </a:solidFill>
                <a:ea typeface="MS PGothic" pitchFamily="34" charset="-128"/>
              </a:rPr>
              <a:t>Process </a:t>
            </a:r>
            <a:r>
              <a:rPr lang="en-US" sz="2600" b="1" kern="0" dirty="0">
                <a:solidFill>
                  <a:srgbClr val="002060"/>
                </a:solidFill>
                <a:ea typeface="MS PGothic" pitchFamily="34" charset="-128"/>
              </a:rPr>
              <a:t>of establishing the </a:t>
            </a:r>
            <a:r>
              <a:rPr lang="en-US" sz="2600" b="1" dirty="0">
                <a:solidFill>
                  <a:srgbClr val="FF0000"/>
                </a:solidFill>
              </a:rPr>
              <a:t>policies, procedures, and documentation </a:t>
            </a:r>
            <a:r>
              <a:rPr lang="en-US" sz="2600" b="1" kern="0" dirty="0">
                <a:solidFill>
                  <a:srgbClr val="002060"/>
                </a:solidFill>
                <a:ea typeface="MS PGothic" pitchFamily="34" charset="-128"/>
              </a:rPr>
              <a:t>for </a:t>
            </a:r>
            <a:r>
              <a:rPr lang="en-US" sz="2600" b="1" dirty="0">
                <a:solidFill>
                  <a:srgbClr val="FF0000"/>
                </a:solidFill>
              </a:rPr>
              <a:t>planning, developing, managing, executing, and controlling </a:t>
            </a:r>
            <a:r>
              <a:rPr lang="en-US" sz="2600" b="1" kern="0" dirty="0">
                <a:solidFill>
                  <a:srgbClr val="002060"/>
                </a:solidFill>
                <a:ea typeface="MS PGothic" pitchFamily="34" charset="-128"/>
              </a:rPr>
              <a:t>the project schedule.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600" kern="0" dirty="0">
                <a:solidFill>
                  <a:srgbClr val="002060"/>
                </a:solidFill>
                <a:ea typeface="MS PGothic" pitchFamily="34" charset="-128"/>
              </a:rPr>
              <a:t>The</a:t>
            </a:r>
            <a:r>
              <a:rPr lang="en-US" altLang="ja-JP" sz="2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ja-JP" sz="2600" b="1" dirty="0" smtClean="0">
                <a:solidFill>
                  <a:srgbClr val="C00000"/>
                </a:solidFill>
              </a:rPr>
              <a:t>key benefit </a:t>
            </a:r>
            <a:r>
              <a:rPr lang="en-US" altLang="ja-JP" sz="2600" kern="0" dirty="0">
                <a:solidFill>
                  <a:srgbClr val="002060"/>
                </a:solidFill>
                <a:ea typeface="MS PGothic" pitchFamily="34" charset="-128"/>
              </a:rPr>
              <a:t>of this process is that it </a:t>
            </a:r>
            <a:r>
              <a:rPr lang="en-US" altLang="ja-JP" sz="2600" b="1" dirty="0" smtClean="0">
                <a:solidFill>
                  <a:srgbClr val="FF0000"/>
                </a:solidFill>
              </a:rPr>
              <a:t>provides guidance and direction </a:t>
            </a:r>
            <a:r>
              <a:rPr lang="en-US" altLang="ja-JP" sz="2600" kern="0" dirty="0">
                <a:solidFill>
                  <a:srgbClr val="002060"/>
                </a:solidFill>
                <a:ea typeface="MS PGothic" pitchFamily="34" charset="-128"/>
              </a:rPr>
              <a:t>on how the project schedule will be managed throughout the project.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ur-PK" altLang="ja-JP" sz="2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0"/>
            <a:ext cx="6858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3600" dirty="0" smtClean="0">
                <a:solidFill>
                  <a:schemeClr val="tx1"/>
                </a:solidFill>
              </a:rPr>
              <a:t>Plan Schedule Management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6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844824"/>
            <a:ext cx="8229600" cy="3806825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3200" b="1" i="1" kern="0" dirty="0" smtClean="0">
                <a:ea typeface="MS PGothic" pitchFamily="34" charset="-128"/>
              </a:rPr>
              <a:t>Schedule Management Plan </a:t>
            </a:r>
            <a:r>
              <a:rPr lang="en-US" altLang="ja-JP" sz="2600" b="1" kern="0" dirty="0" smtClean="0">
                <a:ea typeface="MS PGothic" pitchFamily="34" charset="-128"/>
              </a:rPr>
              <a:t>is a component of the project management plan.</a:t>
            </a:r>
          </a:p>
          <a:p>
            <a:pPr marL="342900" lvl="1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600" b="1" kern="0" dirty="0" smtClean="0">
                <a:ea typeface="MS PGothic" pitchFamily="34" charset="-128"/>
              </a:rPr>
              <a:t>It may be formal or informal, highly detailed or broadly framed, based upon the needs of the project, and includes appropriate control thresholds.</a:t>
            </a:r>
          </a:p>
          <a:p>
            <a:pPr marL="342900" lvl="1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600" b="1" kern="0" dirty="0" smtClean="0">
                <a:ea typeface="MS PGothic" pitchFamily="34" charset="-128"/>
              </a:rPr>
              <a:t>Defines how schedule contingencies will be reported and assessed.</a:t>
            </a:r>
          </a:p>
          <a:p>
            <a:pPr marL="342900" lvl="1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600" b="1" kern="0" dirty="0" smtClean="0">
                <a:ea typeface="MS PGothic" pitchFamily="34" charset="-128"/>
              </a:rPr>
              <a:t>Updated to reflect a change in the way the schedule is managed.</a:t>
            </a:r>
          </a:p>
          <a:p>
            <a:pPr marL="342900" lvl="1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600" b="1" kern="0" dirty="0" smtClean="0">
                <a:ea typeface="MS PGothic" pitchFamily="34" charset="-128"/>
              </a:rPr>
              <a:t>Major input into the Develop Project Management Plan.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0"/>
            <a:ext cx="6858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3600" dirty="0" smtClean="0">
                <a:solidFill>
                  <a:schemeClr val="tx1"/>
                </a:solidFill>
              </a:rPr>
              <a:t>Plan Schedule Management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9709" y="980728"/>
            <a:ext cx="76645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SCHEDULE MANAGEMENT PLAN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8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78" y="1124744"/>
            <a:ext cx="8543293" cy="5040560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ja-JP" sz="2000" b="1" dirty="0" smtClean="0"/>
              <a:t>The Project Time Management processes and their associated tools and techniques are documented in the schedule management plan.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The schedule management plan is subsidiary plan of, and integrated with, the project management plan through the Develop Project Management Plan process.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ja-JP" sz="2000" b="1" dirty="0" smtClean="0"/>
              <a:t>The schedule management plan identifies a scheduling method and scheduling tool, and sets the format and establishes criteria for developing and controlling the project schedule.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The selected scheduling method defines the framework and algorithms used in the scheduling tools to create the schedule model.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ja-JP" sz="2000" b="1" dirty="0" smtClean="0"/>
              <a:t>Some of the better known scheduling methods include critical path method (CPM) and critical chain method (CCM).</a:t>
            </a:r>
            <a:endParaRPr lang="ur-PK" altLang="ja-JP" sz="20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559694" y="188640"/>
            <a:ext cx="76645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SCHEDULE Management Plan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791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7804" y="1524000"/>
            <a:ext cx="2770196" cy="914400"/>
          </a:xfrm>
          <a:prstGeom prst="rect">
            <a:avLst/>
          </a:prstGeom>
          <a:gradFill flip="none" rotWithShape="1">
            <a:gsLst>
              <a:gs pos="3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anchor="ctr"/>
          <a:lstStyle/>
          <a:p>
            <a:pPr>
              <a:defRPr/>
            </a:pPr>
            <a:r>
              <a:rPr lang="en-US" sz="2400" b="1" dirty="0">
                <a:solidFill>
                  <a:srgbClr val="EEECE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Inputs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524000"/>
            <a:ext cx="68580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000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  <a:t>1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724694" y="1980406"/>
            <a:ext cx="685800" cy="1588"/>
          </a:xfrm>
          <a:prstGeom prst="line">
            <a:avLst/>
          </a:prstGeom>
          <a:ln w="31750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131840" y="1524000"/>
            <a:ext cx="2770196" cy="914400"/>
          </a:xfrm>
          <a:prstGeom prst="rect">
            <a:avLst/>
          </a:prstGeom>
          <a:gradFill flip="none" rotWithShape="1">
            <a:gsLst>
              <a:gs pos="3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anchor="ctr"/>
          <a:lstStyle/>
          <a:p>
            <a:pPr>
              <a:defRPr/>
            </a:pPr>
            <a:r>
              <a:rPr lang="en-US" sz="2400" b="1" dirty="0">
                <a:solidFill>
                  <a:srgbClr val="EEECE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Tools and Techniques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5325" y="1524000"/>
            <a:ext cx="68580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000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  <a:t>2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3579019" y="1980406"/>
            <a:ext cx="685800" cy="1588"/>
          </a:xfrm>
          <a:prstGeom prst="line">
            <a:avLst/>
          </a:prstGeom>
          <a:ln w="31750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992804" y="1524000"/>
            <a:ext cx="2770196" cy="914400"/>
          </a:xfrm>
          <a:prstGeom prst="rect">
            <a:avLst/>
          </a:prstGeom>
          <a:gradFill flip="none" rotWithShape="1">
            <a:gsLst>
              <a:gs pos="3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anchor="ctr"/>
          <a:lstStyle/>
          <a:p>
            <a:pPr>
              <a:defRPr/>
            </a:pPr>
            <a:r>
              <a:rPr lang="en-US" sz="2400" b="1" dirty="0">
                <a:solidFill>
                  <a:srgbClr val="EEECE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Outputs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6000" y="1524000"/>
            <a:ext cx="68580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000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  <a:t>3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6439694" y="1980406"/>
            <a:ext cx="685800" cy="1588"/>
          </a:xfrm>
          <a:prstGeom prst="line">
            <a:avLst/>
          </a:prstGeom>
          <a:ln w="31750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1000" y="86380"/>
            <a:ext cx="8655496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4000" dirty="0" smtClean="0">
                <a:solidFill>
                  <a:schemeClr val="tx1"/>
                </a:solidFill>
              </a:rPr>
              <a:t>Plan Schedule Management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0" y="2438400"/>
            <a:ext cx="2667000" cy="44196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2">
                  <a:lumMod val="90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91440"/>
          <a:lstStyle/>
          <a:p>
            <a:pPr marL="176213" indent="-176213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C00000"/>
                </a:solidFill>
                <a:latin typeface="Gill Sans MT Condensed" pitchFamily="34" charset="0"/>
              </a:rPr>
              <a:t>Schedule Management Plan</a:t>
            </a:r>
          </a:p>
          <a:p>
            <a:pPr>
              <a:spcBef>
                <a:spcPts val="1200"/>
              </a:spcBef>
              <a:defRPr/>
            </a:pPr>
            <a:r>
              <a:rPr lang="en-US" sz="2000" dirty="0" smtClean="0">
                <a:solidFill>
                  <a:srgbClr val="020202"/>
                </a:solidFill>
                <a:latin typeface="Gill Sans MT Condensed" pitchFamily="34" charset="0"/>
              </a:rPr>
              <a:t>____________</a:t>
            </a:r>
            <a:endParaRPr lang="en-US" sz="2000" dirty="0">
              <a:solidFill>
                <a:srgbClr val="020202"/>
              </a:solidFill>
              <a:latin typeface="Gill Sans MT Condensed" pitchFamily="34" charset="0"/>
            </a:endParaRPr>
          </a:p>
          <a:p>
            <a:pPr marL="114300" indent="-114300">
              <a:spcBef>
                <a:spcPts val="1200"/>
              </a:spcBef>
              <a:buFont typeface="Arial" pitchFamily="34" charset="0"/>
              <a:buChar char="•"/>
              <a:defRPr/>
            </a:pPr>
            <a:endParaRPr lang="en-US" sz="2000" dirty="0">
              <a:solidFill>
                <a:srgbClr val="020202"/>
              </a:solidFill>
              <a:latin typeface="Gill Sans MT Condense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00400" y="2438400"/>
            <a:ext cx="2701925" cy="44196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2">
                  <a:lumMod val="90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91440"/>
          <a:lstStyle/>
          <a:p>
            <a:pPr marL="176213" indent="-176213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C00000"/>
                </a:solidFill>
                <a:latin typeface="Gill Sans MT Condensed" pitchFamily="34" charset="0"/>
              </a:rPr>
              <a:t>Expert Judgment</a:t>
            </a:r>
          </a:p>
          <a:p>
            <a:pPr marL="176213" indent="-176213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C00000"/>
                </a:solidFill>
                <a:latin typeface="Gill Sans MT Condensed" pitchFamily="34" charset="0"/>
              </a:rPr>
              <a:t>Analytical Techniques</a:t>
            </a:r>
          </a:p>
          <a:p>
            <a:pPr marL="176213" indent="-176213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C00000"/>
                </a:solidFill>
                <a:latin typeface="Gill Sans MT Condensed" pitchFamily="34" charset="0"/>
              </a:rPr>
              <a:t>Meetings</a:t>
            </a:r>
            <a:endParaRPr lang="en-US" sz="2000" dirty="0">
              <a:solidFill>
                <a:srgbClr val="C00000"/>
              </a:solidFill>
              <a:latin typeface="Gill Sans MT Condensed" pitchFamily="34" charset="0"/>
            </a:endParaRPr>
          </a:p>
          <a:p>
            <a:pPr>
              <a:spcAft>
                <a:spcPts val="1200"/>
              </a:spcAft>
              <a:defRPr/>
            </a:pPr>
            <a:r>
              <a:rPr lang="en-US" sz="2000" dirty="0" smtClean="0">
                <a:solidFill>
                  <a:srgbClr val="020202"/>
                </a:solidFill>
                <a:latin typeface="Gill Sans MT Condensed" pitchFamily="34" charset="0"/>
              </a:rPr>
              <a:t>____________</a:t>
            </a:r>
            <a:endParaRPr lang="en-US" sz="2000" dirty="0">
              <a:solidFill>
                <a:srgbClr val="020202"/>
              </a:solidFill>
              <a:latin typeface="Gill Sans MT Condensed" pitchFamily="34" charset="0"/>
            </a:endParaRPr>
          </a:p>
          <a:p>
            <a:pPr marL="114300" indent="-114300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rgbClr val="020202"/>
              </a:solidFill>
              <a:latin typeface="Gill Sans MT Condense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000" y="2438400"/>
            <a:ext cx="2667000" cy="44196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2">
                  <a:lumMod val="90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91440"/>
          <a:lstStyle/>
          <a:p>
            <a:pPr marL="176213" indent="-176213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C00000"/>
                </a:solidFill>
                <a:latin typeface="Gill Sans MT Condensed" pitchFamily="34" charset="0"/>
              </a:rPr>
              <a:t>Project Management Plan</a:t>
            </a:r>
          </a:p>
          <a:p>
            <a:pPr marL="176213" indent="-176213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C00000"/>
                </a:solidFill>
                <a:latin typeface="Gill Sans MT Condensed" pitchFamily="34" charset="0"/>
              </a:rPr>
              <a:t>Project Charter</a:t>
            </a:r>
          </a:p>
          <a:p>
            <a:pPr marL="176213" indent="-176213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C00000"/>
                </a:solidFill>
                <a:latin typeface="Gill Sans MT Condensed" pitchFamily="34" charset="0"/>
              </a:rPr>
              <a:t>Enterprise Environmental Factors</a:t>
            </a:r>
            <a:endParaRPr lang="en-US" sz="2000" dirty="0">
              <a:solidFill>
                <a:srgbClr val="C00000"/>
              </a:solidFill>
              <a:latin typeface="Gill Sans MT Condensed" pitchFamily="34" charset="0"/>
            </a:endParaRPr>
          </a:p>
          <a:p>
            <a:pPr marL="176213" indent="-176213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C00000"/>
                </a:solidFill>
                <a:latin typeface="Gill Sans MT Condensed" pitchFamily="34" charset="0"/>
              </a:rPr>
              <a:t>Organizational Process Assets</a:t>
            </a:r>
            <a:endParaRPr lang="en-US" sz="2000" dirty="0">
              <a:solidFill>
                <a:srgbClr val="C00000"/>
              </a:solidFill>
              <a:latin typeface="Gill Sans MT Condensed" pitchFamily="34" charset="0"/>
            </a:endParaRPr>
          </a:p>
          <a:p>
            <a:pPr>
              <a:spcAft>
                <a:spcPts val="1200"/>
              </a:spcAft>
              <a:defRPr/>
            </a:pPr>
            <a:r>
              <a:rPr lang="en-US" sz="2000" dirty="0" smtClean="0">
                <a:solidFill>
                  <a:srgbClr val="020202"/>
                </a:solidFill>
                <a:latin typeface="Gill Sans MT Condensed" pitchFamily="34" charset="0"/>
              </a:rPr>
              <a:t>____________</a:t>
            </a:r>
            <a:endParaRPr lang="en-US" sz="2000" dirty="0">
              <a:solidFill>
                <a:srgbClr val="020202"/>
              </a:solidFill>
              <a:latin typeface="Gill Sans MT Condensed" pitchFamily="34" charset="0"/>
            </a:endParaRPr>
          </a:p>
          <a:p>
            <a:pPr marL="114300" indent="-114300">
              <a:buFont typeface="Arial" pitchFamily="34" charset="0"/>
              <a:buChar char="•"/>
              <a:defRPr/>
            </a:pPr>
            <a:endParaRPr lang="en-US" sz="1400" dirty="0">
              <a:solidFill>
                <a:schemeClr val="tx1">
                  <a:lumMod val="75000"/>
                </a:schemeClr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161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6" grpId="0"/>
      <p:bldP spid="21" grpId="0" build="p" animBg="1"/>
      <p:bldP spid="22" grpId="0" build="p" animBg="1"/>
      <p:bldP spid="2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571500"/>
            <a:ext cx="7105650" cy="571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6192" y="86380"/>
            <a:ext cx="8444086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Plan Schedule Management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6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8532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Project Management Plan</a:t>
            </a:r>
          </a:p>
          <a:p>
            <a:pPr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Project Charter</a:t>
            </a:r>
          </a:p>
          <a:p>
            <a:pPr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Enterprise Environmental Factors</a:t>
            </a:r>
          </a:p>
          <a:p>
            <a:pPr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Organizational Process Assets</a:t>
            </a:r>
          </a:p>
          <a:p>
            <a:pPr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92139" y="908720"/>
            <a:ext cx="19574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INPUTS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0"/>
            <a:ext cx="6858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Plan Schedule Management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68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92139" y="908720"/>
            <a:ext cx="19574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INPUTS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0"/>
            <a:ext cx="6858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Plan Schedule Management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060848"/>
            <a:ext cx="9144001" cy="239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1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92139" y="908720"/>
            <a:ext cx="19574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INPUTS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0"/>
            <a:ext cx="6858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Plan Schedule Management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6154"/>
            <a:ext cx="9144000" cy="113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83489" y="188640"/>
            <a:ext cx="59732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Project TIME management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04800" y="1124744"/>
            <a:ext cx="8686800" cy="5472608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altLang="ja-JP" sz="2400" b="1" i="1" kern="0" dirty="0">
                <a:solidFill>
                  <a:srgbClr val="FF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Project Time Management </a:t>
            </a:r>
            <a:r>
              <a:rPr lang="en-US" altLang="ja-JP" sz="2400" b="1" kern="0" dirty="0">
                <a:solidFill>
                  <a:srgbClr val="0070C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includes the processes required to accomplish timely completion of the project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</a:pPr>
            <a:endParaRPr lang="en-US" altLang="ja-JP" sz="2400" b="1" kern="0" dirty="0">
              <a:solidFill>
                <a:srgbClr val="0070C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Part of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Triple Constraints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endParaRPr 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Managers often cite delivering projects on time as one of their biggest challenges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Schedule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issues are the main reason for conflicts on projects, especially during the second half of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projects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74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92139" y="908720"/>
            <a:ext cx="19574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INPUTS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0"/>
            <a:ext cx="6858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Plan Schedule Management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8840"/>
            <a:ext cx="9144000" cy="351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3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92139" y="908720"/>
            <a:ext cx="19574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INPUTS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0"/>
            <a:ext cx="6858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Plan Schedule Management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6912"/>
            <a:ext cx="9144000" cy="430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2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8016"/>
            <a:ext cx="8229600" cy="478532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Expert Judgment</a:t>
            </a:r>
          </a:p>
          <a:p>
            <a:pPr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Analytical Techniques</a:t>
            </a:r>
          </a:p>
          <a:p>
            <a:pPr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Meetings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53943" y="908720"/>
            <a:ext cx="54338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TOOLS &amp; TECHNIQUES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0"/>
            <a:ext cx="6858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Plan Schedule Management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49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8532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0"/>
            <a:ext cx="6858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Plan Schedule Management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" y="2231885"/>
            <a:ext cx="9139772" cy="22579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53943" y="908720"/>
            <a:ext cx="54338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TOOLS &amp; TECHNIQUES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445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43000" y="0"/>
            <a:ext cx="6858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Plan Schedule Management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53943" y="908720"/>
            <a:ext cx="54338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TOOLS &amp; TECHNIQUES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28546"/>
            <a:ext cx="9144000" cy="19281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01174"/>
            <a:ext cx="9144000" cy="115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9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A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Most widely </a:t>
            </a:r>
            <a:r>
              <a:rPr lang="en-AU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used analytical methods / techniques include</a:t>
            </a:r>
            <a:r>
              <a:rPr lang="en-A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  <a:p>
            <a:pPr fontAlgn="base"/>
            <a:r>
              <a:rPr lang="en-AU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 tooltip="Brainstorming"/>
              </a:rPr>
              <a:t>Brainstorming</a:t>
            </a:r>
            <a:endParaRPr lang="en-A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fontAlgn="base"/>
            <a:r>
              <a:rPr lang="en-AU" dirty="0">
                <a:solidFill>
                  <a:schemeClr val="tx2">
                    <a:lumMod val="60000"/>
                    <a:lumOff val="40000"/>
                  </a:schemeClr>
                </a:solidFill>
                <a:hlinkClick r:id="rId3" tooltip="Benchmarking"/>
              </a:rPr>
              <a:t>Benchmarking</a:t>
            </a:r>
            <a:endParaRPr lang="en-A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fontAlgn="base"/>
            <a:r>
              <a:rPr lang="en-AU" dirty="0">
                <a:solidFill>
                  <a:schemeClr val="tx2">
                    <a:lumMod val="60000"/>
                    <a:lumOff val="40000"/>
                  </a:schemeClr>
                </a:solidFill>
                <a:hlinkClick r:id="rId4" tooltip="Gap Analysis"/>
              </a:rPr>
              <a:t>Gap Analysis</a:t>
            </a:r>
            <a:endParaRPr lang="en-A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fontAlgn="base"/>
            <a:r>
              <a:rPr lang="en-AU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5" tooltip="Pareto Principle (Principle 80/20)"/>
              </a:rPr>
              <a:t>Pareto </a:t>
            </a:r>
            <a:r>
              <a:rPr lang="en-AU" dirty="0">
                <a:solidFill>
                  <a:schemeClr val="tx2">
                    <a:lumMod val="60000"/>
                    <a:lumOff val="40000"/>
                  </a:schemeClr>
                </a:solidFill>
                <a:hlinkClick r:id="rId5" tooltip="Pareto Principle (Principle 80/20)"/>
              </a:rPr>
              <a:t>principle, Pareto principle 80-20 rule</a:t>
            </a:r>
            <a:endParaRPr lang="en-A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fontAlgn="base"/>
            <a:r>
              <a:rPr lang="en-AU" dirty="0">
                <a:solidFill>
                  <a:schemeClr val="tx2">
                    <a:lumMod val="60000"/>
                    <a:lumOff val="40000"/>
                  </a:schemeClr>
                </a:solidFill>
                <a:hlinkClick r:id="rId6" tooltip="Six Questions"/>
              </a:rPr>
              <a:t>Six Questions</a:t>
            </a:r>
            <a:endParaRPr lang="en-A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fontAlgn="base"/>
            <a:r>
              <a:rPr lang="en-AU" dirty="0">
                <a:solidFill>
                  <a:schemeClr val="tx2">
                    <a:lumMod val="60000"/>
                    <a:lumOff val="40000"/>
                  </a:schemeClr>
                </a:solidFill>
                <a:hlinkClick r:id="rId7" tooltip="SWOT Analysis"/>
              </a:rPr>
              <a:t>SWOT </a:t>
            </a:r>
            <a:r>
              <a:rPr lang="en-AU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7" tooltip="SWOT Analysis"/>
              </a:rPr>
              <a:t>Analysis</a:t>
            </a:r>
            <a:endParaRPr lang="en-A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fontAlgn="base"/>
            <a:r>
              <a:rPr lang="en-AU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Cause and affect Diagram</a:t>
            </a:r>
            <a:endParaRPr lang="en-AU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A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9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43000" y="0"/>
            <a:ext cx="6858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Plan Schedule Management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53943" y="908720"/>
            <a:ext cx="54338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TOOLS &amp; TECHNIQUES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4" y="1988840"/>
            <a:ext cx="9126306" cy="144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3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43000" y="0"/>
            <a:ext cx="6858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3600" dirty="0" smtClean="0">
                <a:solidFill>
                  <a:srgbClr val="002060"/>
                </a:solidFill>
              </a:rPr>
              <a:t>Plan Schedule Management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4288" y="908720"/>
            <a:ext cx="12012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OUTPUTS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0808"/>
            <a:ext cx="9144000" cy="141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5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43000" y="0"/>
            <a:ext cx="6858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3600" dirty="0" smtClean="0">
                <a:solidFill>
                  <a:srgbClr val="002060"/>
                </a:solidFill>
              </a:rPr>
              <a:t>Plan Schedule Management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33731" y="908720"/>
            <a:ext cx="24624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OUTPUTS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52116"/>
            <a:ext cx="9143999" cy="49058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8532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6.1.3.1 Schedule Management Plan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94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43000" y="0"/>
            <a:ext cx="6858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3600" dirty="0" smtClean="0">
                <a:solidFill>
                  <a:schemeClr val="tx1"/>
                </a:solidFill>
              </a:rPr>
              <a:t>Plan Schedule Management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33731" y="908720"/>
            <a:ext cx="24624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OUTPUTS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5" y="1772816"/>
            <a:ext cx="9129754" cy="430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3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ssan\Desktop\MS PM\fundamentals-of-project-management-142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08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Break</a:t>
            </a:r>
            <a:endParaRPr lang="en-AU" sz="4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21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363" y="2286000"/>
            <a:ext cx="5501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DEFINE ACTIVITIES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084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806825"/>
          </a:xfrm>
        </p:spPr>
        <p:txBody>
          <a:bodyPr>
            <a:normAutofit/>
          </a:bodyPr>
          <a:lstStyle/>
          <a:p>
            <a:pPr marL="342900" lvl="1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3200" b="1" i="1" kern="0" dirty="0" smtClean="0">
                <a:solidFill>
                  <a:srgbClr val="00B0F0"/>
                </a:solidFill>
                <a:ea typeface="MS PGothic" pitchFamily="34" charset="-128"/>
              </a:rPr>
              <a:t>Define Activities </a:t>
            </a:r>
            <a:r>
              <a:rPr lang="en-US" altLang="ja-JP" sz="2600" b="1" kern="0" dirty="0" smtClean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</a:rPr>
              <a:t>is the </a:t>
            </a:r>
            <a:r>
              <a:rPr lang="en-US" sz="2600" b="1" kern="0" dirty="0" smtClean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</a:rPr>
              <a:t>Process </a:t>
            </a:r>
            <a:r>
              <a:rPr lang="en-US" sz="2600" b="1" kern="0" dirty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</a:rPr>
              <a:t>of </a:t>
            </a:r>
            <a:r>
              <a:rPr lang="en-US" sz="2600" b="1" kern="0" dirty="0" smtClean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</a:rPr>
              <a:t>identifying and documenting the specific actions to be performed to produce the project deliverables.</a:t>
            </a:r>
          </a:p>
          <a:p>
            <a:pPr marL="342900" lvl="1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600" b="1" kern="0" dirty="0" smtClean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</a:rPr>
              <a:t>The key benefit of this process is to break work packages into activities that provide a basis for estimating, scheduling, executing, monitoring, and controlling the project work.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ur-PK" altLang="ja-JP" sz="2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0"/>
            <a:ext cx="6858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Define Activities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61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518457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Define Activities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6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Define Activities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6096000" y="2438400"/>
            <a:ext cx="2667000" cy="44196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2">
                  <a:lumMod val="90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91440"/>
          <a:lstStyle/>
          <a:p>
            <a:pPr marL="187325" indent="-187325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20202"/>
                </a:solidFill>
                <a:latin typeface="Gill Sans MT Condensed" pitchFamily="34" charset="0"/>
              </a:rPr>
              <a:t>Activity List</a:t>
            </a:r>
          </a:p>
          <a:p>
            <a:pPr marL="187325" indent="-187325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20202"/>
                </a:solidFill>
                <a:latin typeface="Gill Sans MT Condensed" pitchFamily="34" charset="0"/>
              </a:rPr>
              <a:t>Activity Attributes</a:t>
            </a:r>
          </a:p>
          <a:p>
            <a:pPr marL="187325" indent="-187325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20202"/>
                </a:solidFill>
                <a:latin typeface="Gill Sans MT Condensed" pitchFamily="34" charset="0"/>
              </a:rPr>
              <a:t>Milestone List</a:t>
            </a:r>
          </a:p>
          <a:p>
            <a:pPr>
              <a:spcBef>
                <a:spcPts val="1200"/>
              </a:spcBef>
              <a:defRPr/>
            </a:pPr>
            <a:endParaRPr lang="en-US" sz="2000" dirty="0">
              <a:solidFill>
                <a:srgbClr val="020202"/>
              </a:solidFill>
              <a:latin typeface="Gill Sans MT Condens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5857" y="2486024"/>
            <a:ext cx="2808312" cy="437197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2">
                  <a:lumMod val="90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91440"/>
          <a:lstStyle/>
          <a:p>
            <a:pPr marL="187325" indent="-187325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20202"/>
                </a:solidFill>
                <a:latin typeface="Gill Sans MT Condensed" pitchFamily="34" charset="0"/>
              </a:rPr>
              <a:t>Decomposition</a:t>
            </a:r>
          </a:p>
          <a:p>
            <a:pPr marL="187325" indent="-187325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20202"/>
                </a:solidFill>
                <a:latin typeface="Gill Sans MT Condensed" pitchFamily="34" charset="0"/>
              </a:rPr>
              <a:t>Rolling Wave Planning</a:t>
            </a:r>
          </a:p>
          <a:p>
            <a:pPr marL="187325" indent="-187325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20202"/>
                </a:solidFill>
                <a:latin typeface="Gill Sans MT Condensed" pitchFamily="34" charset="0"/>
              </a:rPr>
              <a:t>Expert Judgment</a:t>
            </a:r>
            <a:endParaRPr lang="en-US" sz="2000" dirty="0">
              <a:solidFill>
                <a:srgbClr val="020202"/>
              </a:solidFill>
              <a:latin typeface="Gill Sans MT Condensed" pitchFamily="34" charset="0"/>
            </a:endParaRPr>
          </a:p>
          <a:p>
            <a:pPr marL="114300" indent="-114300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rgbClr val="020202"/>
              </a:solidFill>
              <a:latin typeface="Gill Sans MT Condens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0066" y="2486025"/>
            <a:ext cx="2785790" cy="44196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2">
                  <a:lumMod val="90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91440"/>
          <a:lstStyle/>
          <a:p>
            <a:pPr marL="187325" indent="-187325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C00000"/>
                </a:solidFill>
                <a:latin typeface="Gill Sans MT Condensed" pitchFamily="34" charset="0"/>
              </a:rPr>
              <a:t>Schedule Management Plan</a:t>
            </a:r>
          </a:p>
          <a:p>
            <a:pPr marL="187325" indent="-187325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20202"/>
                </a:solidFill>
                <a:latin typeface="Gill Sans MT Condensed" pitchFamily="34" charset="0"/>
              </a:rPr>
              <a:t>Scope Baseline</a:t>
            </a:r>
          </a:p>
          <a:p>
            <a:pPr marL="187325" indent="-187325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20202"/>
                </a:solidFill>
                <a:latin typeface="Gill Sans MT Condensed" pitchFamily="34" charset="0"/>
              </a:rPr>
              <a:t>Enterprise Environmental Factors</a:t>
            </a:r>
            <a:endParaRPr lang="en-US" sz="2000" dirty="0">
              <a:solidFill>
                <a:srgbClr val="020202"/>
              </a:solidFill>
              <a:latin typeface="Gill Sans MT Condensed" pitchFamily="34" charset="0"/>
            </a:endParaRPr>
          </a:p>
          <a:p>
            <a:pPr marL="187325" indent="-187325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20202"/>
                </a:solidFill>
                <a:latin typeface="Gill Sans MT Condensed" pitchFamily="34" charset="0"/>
              </a:rPr>
              <a:t>Organizational Process Assets</a:t>
            </a:r>
            <a:endParaRPr lang="en-US" sz="2000" dirty="0">
              <a:solidFill>
                <a:srgbClr val="020202"/>
              </a:solidFill>
              <a:latin typeface="Gill Sans MT Condense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468" y="1571625"/>
            <a:ext cx="8173987" cy="914400"/>
          </a:xfrm>
          <a:prstGeom prst="rect">
            <a:avLst/>
          </a:prstGeom>
          <a:gradFill flip="none" rotWithShape="1">
            <a:gsLst>
              <a:gs pos="3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anchor="ctr"/>
          <a:lstStyle/>
          <a:p>
            <a:pPr>
              <a:defRPr/>
            </a:pPr>
            <a:r>
              <a:rPr lang="en-US" sz="2400" dirty="0">
                <a:solidFill>
                  <a:srgbClr val="371B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Inputs	</a:t>
            </a:r>
            <a:r>
              <a:rPr lang="en-US" sz="2400" dirty="0" smtClean="0">
                <a:solidFill>
                  <a:srgbClr val="371B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	Tools &amp; Techniques 		Outputs</a:t>
            </a:r>
            <a:endParaRPr lang="en-US" sz="2400" dirty="0">
              <a:solidFill>
                <a:srgbClr val="371B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03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 animBg="1"/>
      <p:bldP spid="9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24" y="927695"/>
            <a:ext cx="7336784" cy="59303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5850" y="99839"/>
            <a:ext cx="607652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Define Activities</a:t>
            </a:r>
          </a:p>
        </p:txBody>
      </p:sp>
    </p:spTree>
    <p:extLst>
      <p:ext uri="{BB962C8B-B14F-4D97-AF65-F5344CB8AC3E}">
        <p14:creationId xmlns:p14="http://schemas.microsoft.com/office/powerpoint/2010/main" val="37754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8532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Schedule Management Plan</a:t>
            </a:r>
          </a:p>
          <a:p>
            <a:pPr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Scope Baseline</a:t>
            </a:r>
          </a:p>
          <a:p>
            <a:pPr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Enterprise Environmental Factors</a:t>
            </a:r>
          </a:p>
          <a:p>
            <a:pPr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Organizational Process Assets</a:t>
            </a:r>
          </a:p>
          <a:p>
            <a:pPr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92139" y="908720"/>
            <a:ext cx="19574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INPUTS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0"/>
            <a:ext cx="6858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dirty="0" smtClean="0">
                <a:solidFill>
                  <a:srgbClr val="002060"/>
                </a:solidFill>
              </a:rPr>
              <a:t>Define Activities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9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92139" y="908720"/>
            <a:ext cx="19574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INPUTS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0"/>
            <a:ext cx="6858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dirty="0" smtClean="0">
                <a:solidFill>
                  <a:srgbClr val="002060"/>
                </a:solidFill>
              </a:rPr>
              <a:t>Define Activities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218830"/>
            <a:ext cx="9148237" cy="113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92139" y="908720"/>
            <a:ext cx="19574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INPUTS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0"/>
            <a:ext cx="6858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dirty="0" smtClean="0">
                <a:solidFill>
                  <a:srgbClr val="002060"/>
                </a:solidFill>
              </a:rPr>
              <a:t>Define Activities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8840"/>
            <a:ext cx="9144000" cy="140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7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92139" y="908720"/>
            <a:ext cx="19574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INPUTS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0"/>
            <a:ext cx="6858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dirty="0" smtClean="0">
                <a:solidFill>
                  <a:srgbClr val="002060"/>
                </a:solidFill>
              </a:rPr>
              <a:t>Define Activities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" y="1844824"/>
            <a:ext cx="9139663" cy="223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5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28D9B-4799-490B-9A02-E5F0A0DF9F6E}" type="slidenum">
              <a:rPr lang="en-US"/>
              <a:pPr/>
              <a:t>4</a:t>
            </a:fld>
            <a:endParaRPr lang="en-US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TIME MANAGEMENT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62938" cy="4943475"/>
          </a:xfrm>
        </p:spPr>
        <p:txBody>
          <a:bodyPr>
            <a:normAutofit lnSpcReduction="10000"/>
          </a:bodyPr>
          <a:lstStyle/>
          <a:p>
            <a:r>
              <a:rPr lang="en-US" sz="2600" dirty="0">
                <a:solidFill>
                  <a:srgbClr val="00B0F0"/>
                </a:solidFill>
              </a:rPr>
              <a:t>An </a:t>
            </a:r>
            <a:r>
              <a:rPr lang="en-US" sz="2600" b="1" dirty="0">
                <a:solidFill>
                  <a:srgbClr val="002060"/>
                </a:solidFill>
              </a:rPr>
              <a:t>activity</a:t>
            </a:r>
            <a:r>
              <a:rPr lang="en-US" sz="2600" dirty="0">
                <a:solidFill>
                  <a:srgbClr val="002060"/>
                </a:solidFill>
              </a:rPr>
              <a:t> or </a:t>
            </a:r>
            <a:r>
              <a:rPr lang="en-US" sz="2600" b="1" dirty="0">
                <a:solidFill>
                  <a:srgbClr val="002060"/>
                </a:solidFill>
              </a:rPr>
              <a:t>task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>
                <a:solidFill>
                  <a:srgbClr val="0070C0"/>
                </a:solidFill>
              </a:rPr>
              <a:t>is an element of work normally found on the WBS that has an expected duration, a cost, and resource </a:t>
            </a:r>
            <a:r>
              <a:rPr lang="en-US" sz="2600" dirty="0" smtClean="0">
                <a:solidFill>
                  <a:srgbClr val="0070C0"/>
                </a:solidFill>
              </a:rPr>
              <a:t>requirements</a:t>
            </a:r>
            <a:endParaRPr lang="en-US" sz="2600" dirty="0">
              <a:solidFill>
                <a:srgbClr val="00B0F0"/>
              </a:solidFill>
            </a:endParaRPr>
          </a:p>
          <a:p>
            <a:r>
              <a:rPr lang="en-US" sz="2600" b="1" dirty="0">
                <a:solidFill>
                  <a:srgbClr val="002060"/>
                </a:solidFill>
              </a:rPr>
              <a:t>Project schedules </a:t>
            </a:r>
            <a:r>
              <a:rPr lang="en-US" sz="2600" dirty="0">
                <a:solidFill>
                  <a:srgbClr val="0070C0"/>
                </a:solidFill>
              </a:rPr>
              <a:t>grow out of the basic documents that initiate a </a:t>
            </a:r>
            <a:r>
              <a:rPr lang="en-US" sz="2600" dirty="0" smtClean="0">
                <a:solidFill>
                  <a:srgbClr val="0070C0"/>
                </a:solidFill>
              </a:rPr>
              <a:t>project</a:t>
            </a:r>
            <a:endParaRPr lang="en-US" sz="2600" dirty="0">
              <a:solidFill>
                <a:srgbClr val="0070C0"/>
              </a:solidFill>
            </a:endParaRPr>
          </a:p>
          <a:p>
            <a:pPr lvl="1"/>
            <a:r>
              <a:rPr lang="en-US" sz="2300" dirty="0">
                <a:solidFill>
                  <a:srgbClr val="0070C0"/>
                </a:solidFill>
              </a:rPr>
              <a:t>The project charter includes start and end dates and budget </a:t>
            </a:r>
            <a:r>
              <a:rPr lang="en-US" sz="2300" dirty="0" smtClean="0">
                <a:solidFill>
                  <a:srgbClr val="0070C0"/>
                </a:solidFill>
              </a:rPr>
              <a:t>information</a:t>
            </a:r>
            <a:endParaRPr lang="en-US" sz="2300" dirty="0">
              <a:solidFill>
                <a:srgbClr val="0070C0"/>
              </a:solidFill>
            </a:endParaRPr>
          </a:p>
          <a:p>
            <a:pPr lvl="1"/>
            <a:r>
              <a:rPr lang="en-US" sz="2300" dirty="0">
                <a:solidFill>
                  <a:srgbClr val="0070C0"/>
                </a:solidFill>
              </a:rPr>
              <a:t>The scope statement and WBS help define what will be </a:t>
            </a:r>
            <a:r>
              <a:rPr lang="en-US" sz="2300" dirty="0" smtClean="0">
                <a:solidFill>
                  <a:srgbClr val="0070C0"/>
                </a:solidFill>
              </a:rPr>
              <a:t>done</a:t>
            </a:r>
            <a:endParaRPr lang="en-US" sz="2300" dirty="0">
              <a:solidFill>
                <a:srgbClr val="0070C0"/>
              </a:solidFill>
            </a:endParaRPr>
          </a:p>
          <a:p>
            <a:r>
              <a:rPr lang="en-US" sz="2600" b="1" dirty="0">
                <a:solidFill>
                  <a:srgbClr val="002060"/>
                </a:solidFill>
              </a:rPr>
              <a:t>Activity definition </a:t>
            </a:r>
            <a:r>
              <a:rPr lang="en-US" sz="2600" dirty="0">
                <a:solidFill>
                  <a:srgbClr val="0070C0"/>
                </a:solidFill>
              </a:rPr>
              <a:t>involves developing a more detailed WBS and supporting explanations to understand all the work to be done, so you can develop realistic cost and duration </a:t>
            </a:r>
            <a:r>
              <a:rPr lang="en-US" sz="2600" dirty="0" smtClean="0">
                <a:solidFill>
                  <a:srgbClr val="0070C0"/>
                </a:solidFill>
              </a:rPr>
              <a:t>estimates</a:t>
            </a:r>
            <a:endParaRPr lang="en-US" sz="2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3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92139" y="908720"/>
            <a:ext cx="19574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INPUTS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0"/>
            <a:ext cx="6858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dirty="0" smtClean="0">
                <a:solidFill>
                  <a:srgbClr val="002060"/>
                </a:solidFill>
              </a:rPr>
              <a:t>Define Activities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6609"/>
            <a:ext cx="9144000" cy="315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3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8532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Decomposition</a:t>
            </a:r>
          </a:p>
          <a:p>
            <a:pPr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Rolling Wave Planning</a:t>
            </a:r>
          </a:p>
          <a:p>
            <a:pPr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Expert Judgment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96485" y="908720"/>
            <a:ext cx="254877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Tools &amp; Techniques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0"/>
            <a:ext cx="6858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dirty="0" smtClean="0">
                <a:solidFill>
                  <a:srgbClr val="002060"/>
                </a:solidFill>
              </a:rPr>
              <a:t>Define Activities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32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43000" y="0"/>
            <a:ext cx="6858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dirty="0" smtClean="0">
                <a:solidFill>
                  <a:srgbClr val="002060"/>
                </a:solidFill>
              </a:rPr>
              <a:t>Define Activities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23022" y="908720"/>
            <a:ext cx="34957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Tools &amp; Techniques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3" y="2094348"/>
            <a:ext cx="9122967" cy="1661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33056"/>
            <a:ext cx="9144000" cy="116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8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43000" y="0"/>
            <a:ext cx="6858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dirty="0" smtClean="0">
                <a:solidFill>
                  <a:srgbClr val="002060"/>
                </a:solidFill>
              </a:rPr>
              <a:t>Define Activities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60556" y="908720"/>
            <a:ext cx="30206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Tools &amp; Techniques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62817"/>
            <a:ext cx="9144000" cy="218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6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43000" y="0"/>
            <a:ext cx="6858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Define Activities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60556" y="908720"/>
            <a:ext cx="30206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Tools &amp; Techniques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85410"/>
            <a:ext cx="9144000" cy="112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0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8532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6.2.3.1 Activity List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6.2.3.2 Activity Attributes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6.2.3.3 Milestone List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9672" y="908720"/>
            <a:ext cx="24624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Outputs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0"/>
            <a:ext cx="6858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Define Activities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8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48F4A-5262-461D-9491-643E0C816ED0}" type="slidenum">
              <a:rPr lang="en-US"/>
              <a:pPr/>
              <a:t>46</a:t>
            </a:fld>
            <a:endParaRPr lang="en-US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Activity Lists and Attributes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spcBef>
                <a:spcPct val="40000"/>
              </a:spcBef>
            </a:pPr>
            <a:r>
              <a:rPr lang="en-US" sz="2600" dirty="0"/>
              <a:t>An </a:t>
            </a:r>
            <a:r>
              <a:rPr lang="en-US" sz="2600" b="1" dirty="0">
                <a:solidFill>
                  <a:srgbClr val="FF0000"/>
                </a:solidFill>
              </a:rPr>
              <a:t>activity list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/>
              <a:t>is a tabulation of activities to be included on a project schedule. The list should include:</a:t>
            </a:r>
          </a:p>
          <a:p>
            <a:pPr lvl="1">
              <a:spcBef>
                <a:spcPct val="40000"/>
              </a:spcBef>
            </a:pPr>
            <a:r>
              <a:rPr lang="en-US" sz="2400" dirty="0"/>
              <a:t>The activity name</a:t>
            </a:r>
          </a:p>
          <a:p>
            <a:pPr lvl="1">
              <a:spcBef>
                <a:spcPct val="40000"/>
              </a:spcBef>
            </a:pPr>
            <a:r>
              <a:rPr lang="en-US" sz="2400" dirty="0"/>
              <a:t>An activity identifier or number</a:t>
            </a:r>
          </a:p>
          <a:p>
            <a:pPr lvl="1">
              <a:spcBef>
                <a:spcPct val="40000"/>
              </a:spcBef>
            </a:pPr>
            <a:r>
              <a:rPr lang="en-US" sz="2400" dirty="0"/>
              <a:t>A brief description of the activity</a:t>
            </a:r>
          </a:p>
          <a:p>
            <a:pPr>
              <a:spcBef>
                <a:spcPct val="40000"/>
              </a:spcBef>
            </a:pPr>
            <a:r>
              <a:rPr lang="en-US" sz="2600" b="1" dirty="0">
                <a:solidFill>
                  <a:srgbClr val="FF0000"/>
                </a:solidFill>
              </a:rPr>
              <a:t>Activity attributes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/>
              <a:t>provide more information about each activity, such as predecessors, successors, logical relationships, leads and lags, resource requirements, constraints, imposed dates, and assumptions related to the activity.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32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AU" sz="3600" dirty="0" smtClean="0"/>
              <a:t>Activity list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200" dirty="0">
                <a:latin typeface="Arial" pitchFamily="34" charset="0"/>
                <a:cs typeface="Arial" pitchFamily="34" charset="0"/>
              </a:rPr>
              <a:t>Project: </a:t>
            </a:r>
            <a:r>
              <a:rPr lang="en-AU" sz="1200" b="1" dirty="0">
                <a:latin typeface="Arial" pitchFamily="34" charset="0"/>
                <a:cs typeface="Arial" pitchFamily="34" charset="0"/>
              </a:rPr>
              <a:t> Mess </a:t>
            </a:r>
            <a:r>
              <a:rPr lang="en-AU" sz="1200" b="1" dirty="0" smtClean="0">
                <a:latin typeface="Arial" pitchFamily="34" charset="0"/>
                <a:cs typeface="Arial" pitchFamily="34" charset="0"/>
              </a:rPr>
              <a:t>Construction</a:t>
            </a:r>
          </a:p>
          <a:p>
            <a:r>
              <a:rPr lang="en-AU" sz="1200" b="1" dirty="0" smtClean="0">
                <a:latin typeface="Arial" pitchFamily="34" charset="0"/>
                <a:cs typeface="Arial" pitchFamily="34" charset="0"/>
              </a:rPr>
              <a:t>Project ID: 003/2014</a:t>
            </a:r>
            <a:endParaRPr lang="en-AU" sz="1200" b="1" dirty="0">
              <a:latin typeface="Arial" pitchFamily="34" charset="0"/>
              <a:cs typeface="Arial" pitchFamily="34" charset="0"/>
            </a:endParaRPr>
          </a:p>
          <a:p>
            <a:endParaRPr lang="en-AU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539396"/>
              </p:ext>
            </p:extLst>
          </p:nvPr>
        </p:nvGraphicFramePr>
        <p:xfrm>
          <a:off x="611560" y="1052736"/>
          <a:ext cx="7535593" cy="52138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240"/>
                <a:gridCol w="4641084"/>
                <a:gridCol w="734269"/>
              </a:tblGrid>
              <a:tr h="135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1.14 Activities</a:t>
                      </a:r>
                      <a:r>
                        <a:rPr lang="en-US" sz="1000" dirty="0">
                          <a:effectLst/>
                        </a:rPr>
                        <a:t>&amp; Milestones</a:t>
                      </a:r>
                      <a:endParaRPr lang="en-A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/>
                </a:tc>
                <a:tc>
                  <a:txBody>
                    <a:bodyPr/>
                    <a:lstStyle/>
                    <a:p>
                      <a:endParaRPr lang="en-AU" sz="1000" dirty="0"/>
                    </a:p>
                  </a:txBody>
                  <a:tcPr marL="16107" marR="16107" marT="8053" marB="8053"/>
                </a:tc>
                <a:tc>
                  <a:txBody>
                    <a:bodyPr/>
                    <a:lstStyle/>
                    <a:p>
                      <a:endParaRPr lang="en-AU" sz="1000"/>
                    </a:p>
                  </a:txBody>
                  <a:tcPr marL="16107" marR="16107" marT="8053" marB="8053"/>
                </a:tc>
              </a:tr>
              <a:tr h="135000">
                <a:tc>
                  <a:txBody>
                    <a:bodyPr/>
                    <a:lstStyle/>
                    <a:p>
                      <a:endParaRPr lang="en-AU" sz="1000"/>
                    </a:p>
                  </a:txBody>
                  <a:tcPr marL="12080" marR="12080" marT="0" marB="0"/>
                </a:tc>
                <a:tc>
                  <a:txBody>
                    <a:bodyPr/>
                    <a:lstStyle/>
                    <a:p>
                      <a:endParaRPr lang="en-AU" sz="1000"/>
                    </a:p>
                  </a:txBody>
                  <a:tcPr marL="16107" marR="16107" marT="8053" marB="8053"/>
                </a:tc>
                <a:tc>
                  <a:txBody>
                    <a:bodyPr/>
                    <a:lstStyle/>
                    <a:p>
                      <a:endParaRPr lang="en-AU" sz="1000"/>
                    </a:p>
                  </a:txBody>
                  <a:tcPr marL="16107" marR="16107" marT="8053" marB="8053"/>
                </a:tc>
              </a:tr>
              <a:tr h="122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ID </a:t>
                      </a:r>
                      <a:endParaRPr lang="en-A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Activities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Duration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</a:tr>
              <a:tr h="122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A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Officers Mess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</a:tr>
              <a:tr h="122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1.1</a:t>
                      </a:r>
                      <a:endParaRPr lang="en-A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Planning</a:t>
                      </a:r>
                      <a:endParaRPr lang="en-A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</a:tr>
              <a:tr h="122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1.1.1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Survey</a:t>
                      </a:r>
                      <a:endParaRPr lang="en-A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 days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</a:tr>
              <a:tr h="122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1.1.2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Architect and Design</a:t>
                      </a:r>
                      <a:endParaRPr lang="en-A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 days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</a:tr>
              <a:tr h="122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1.1.3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Planning Work Completed</a:t>
                      </a:r>
                      <a:endParaRPr lang="en-AU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 days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</a:tr>
              <a:tr h="122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1.2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Excavation</a:t>
                      </a:r>
                      <a:endParaRPr lang="en-A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</a:tr>
              <a:tr h="122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1.2.1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Machine Excavation</a:t>
                      </a:r>
                      <a:endParaRPr lang="en-A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 days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</a:tr>
              <a:tr h="122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1.2.2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Hand Tools Excavation</a:t>
                      </a:r>
                      <a:endParaRPr lang="en-A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 days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</a:tr>
              <a:tr h="122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1.2.3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Excavation Completed</a:t>
                      </a:r>
                      <a:endParaRPr lang="en-AU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 days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</a:tr>
              <a:tr h="122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1.3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Foundation</a:t>
                      </a:r>
                      <a:endParaRPr lang="en-A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</a:tr>
              <a:tr h="122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1.3.1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Reinforcement for Foundation</a:t>
                      </a:r>
                      <a:endParaRPr lang="en-A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 days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</a:tr>
              <a:tr h="122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1.3.2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Concreting Foundation</a:t>
                      </a:r>
                      <a:endParaRPr lang="en-A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 days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</a:tr>
              <a:tr h="122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1.3.3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Fill Around Foundation</a:t>
                      </a:r>
                      <a:endParaRPr lang="en-A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 days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</a:tr>
              <a:tr h="122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1.3.4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Foundation work completed</a:t>
                      </a:r>
                      <a:endParaRPr lang="en-AU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 days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</a:tr>
              <a:tr h="122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0000"/>
                          </a:solidFill>
                          <a:effectLst/>
                        </a:rPr>
                        <a:t>1.4</a:t>
                      </a:r>
                      <a:endParaRPr lang="en-AU" sz="10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Structure</a:t>
                      </a:r>
                      <a:endParaRPr lang="en-AU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</a:tr>
              <a:tr h="122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1.4.1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Ground Floor 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</a:tr>
              <a:tr h="122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1.4.1.1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Reinforce Columns Ground Floor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 days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</a:tr>
              <a:tr h="122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1.4.1.2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Shuttering for Columns Ground Floor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 days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</a:tr>
              <a:tr h="122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1.4.1.3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Concreting for columns Ground Floor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 days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</a:tr>
              <a:tr h="122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1.4.1.4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Brickwork Ground Floor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 days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</a:tr>
              <a:tr h="122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1.4.1.5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Shuttring for Slab Ground Floor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 days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</a:tr>
              <a:tr h="122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1.4.1.6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Reinforce Slab Ground Floor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 days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</a:tr>
              <a:tr h="122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1.4.1.7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Concrete Slab Ground Floor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 days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</a:tr>
              <a:tr h="122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1.4.1.8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Ground Floor Completed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 days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</a:tr>
              <a:tr h="122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1.6.2</a:t>
                      </a:r>
                      <a:endParaRPr lang="en-A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Tennis Court</a:t>
                      </a:r>
                      <a:endParaRPr lang="en-AU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</a:tr>
              <a:tr h="122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1.6.2.1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Leveling Surface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 days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</a:tr>
              <a:tr h="122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1.6.2.2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Stamping Grass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 days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</a:tr>
              <a:tr h="122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1.6.2.3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Installing Net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 day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</a:tr>
              <a:tr h="122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1.6.2.4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Installing Flood Lights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 days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</a:tr>
              <a:tr h="122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1.6.2.5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Tennis Court Completed</a:t>
                      </a:r>
                      <a:endParaRPr lang="en-AU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 days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</a:tr>
              <a:tr h="122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1.7</a:t>
                      </a:r>
                      <a:endParaRPr lang="en-A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Officers Mess Completed</a:t>
                      </a:r>
                      <a:endParaRPr lang="en-AU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 days</a:t>
                      </a:r>
                      <a:endParaRPr lang="en-A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080" marR="120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295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Milestones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24744"/>
            <a:ext cx="8458200" cy="5616624"/>
          </a:xfrm>
        </p:spPr>
        <p:txBody>
          <a:bodyPr>
            <a:noAutofit/>
          </a:bodyPr>
          <a:lstStyle/>
          <a:p>
            <a:pPr>
              <a:spcBef>
                <a:spcPct val="10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Milestone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is a significant event that normally has no duration.</a:t>
            </a:r>
          </a:p>
          <a:p>
            <a:pPr>
              <a:spcBef>
                <a:spcPct val="10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It often takes several activities and a lot of work to complete a milestone.</a:t>
            </a:r>
          </a:p>
          <a:p>
            <a:pPr>
              <a:spcBef>
                <a:spcPct val="10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Milestones are useful tools for setting schedule goals and monitoring progress.</a:t>
            </a:r>
          </a:p>
          <a:p>
            <a:pPr>
              <a:spcBef>
                <a:spcPct val="10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Examples include completion and customer sign-off on key documents and completion of specific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products</a:t>
            </a:r>
          </a:p>
          <a:p>
            <a:r>
              <a:rPr lang="en-AU" sz="2800" dirty="0" smtClean="0"/>
              <a:t>High </a:t>
            </a:r>
            <a:r>
              <a:rPr lang="en-AU" sz="2800" dirty="0"/>
              <a:t>level milestones are given in project </a:t>
            </a:r>
            <a:r>
              <a:rPr lang="en-AU" sz="2800" dirty="0" smtClean="0"/>
              <a:t>charter</a:t>
            </a:r>
            <a:endParaRPr lang="en-AU" sz="2800" dirty="0"/>
          </a:p>
          <a:p>
            <a:pPr>
              <a:spcBef>
                <a:spcPct val="100000"/>
              </a:spcBef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63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9BF2F-DC63-41A1-8B60-586936A73E76}" type="slidenum">
              <a:rPr lang="en-US"/>
              <a:pPr/>
              <a:t>49</a:t>
            </a:fld>
            <a:endParaRPr lang="en-US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SMART Criteria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ct val="100000"/>
              </a:spcBef>
            </a:pPr>
            <a:r>
              <a:rPr lang="en-US" dirty="0"/>
              <a:t>Milestones should be:</a:t>
            </a:r>
          </a:p>
          <a:p>
            <a:pPr lvl="1">
              <a:spcBef>
                <a:spcPct val="100000"/>
              </a:spcBef>
            </a:pP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dirty="0"/>
              <a:t>pecific</a:t>
            </a:r>
          </a:p>
          <a:p>
            <a:pPr lvl="1">
              <a:spcBef>
                <a:spcPct val="100000"/>
              </a:spcBef>
            </a:pPr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dirty="0"/>
              <a:t>easurable</a:t>
            </a:r>
          </a:p>
          <a:p>
            <a:pPr lvl="1">
              <a:spcBef>
                <a:spcPct val="100000"/>
              </a:spcBef>
            </a:pP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dirty="0"/>
              <a:t>ssignable</a:t>
            </a:r>
          </a:p>
          <a:p>
            <a:pPr lvl="1">
              <a:spcBef>
                <a:spcPct val="100000"/>
              </a:spcBef>
            </a:pPr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n-US" dirty="0"/>
              <a:t>ealistic</a:t>
            </a:r>
          </a:p>
          <a:p>
            <a:pPr lvl="1">
              <a:spcBef>
                <a:spcPct val="100000"/>
              </a:spcBef>
            </a:pPr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dirty="0"/>
              <a:t>ime-framed</a:t>
            </a:r>
          </a:p>
        </p:txBody>
      </p:sp>
    </p:spTree>
    <p:extLst>
      <p:ext uri="{BB962C8B-B14F-4D97-AF65-F5344CB8AC3E}">
        <p14:creationId xmlns:p14="http://schemas.microsoft.com/office/powerpoint/2010/main" val="44499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AU" dirty="0" smtClean="0"/>
              <a:t>Types of Activities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832648"/>
          </a:xfrm>
        </p:spPr>
        <p:txBody>
          <a:bodyPr>
            <a:normAutofit/>
          </a:bodyPr>
          <a:lstStyle/>
          <a:p>
            <a:r>
              <a:rPr lang="en-AU" sz="1600" dirty="0" smtClean="0">
                <a:latin typeface="Arial" pitchFamily="34" charset="0"/>
                <a:cs typeface="Arial" pitchFamily="34" charset="0"/>
              </a:rPr>
              <a:t>Planned </a:t>
            </a:r>
            <a:r>
              <a:rPr lang="en-AU" sz="1600" dirty="0">
                <a:latin typeface="Arial" pitchFamily="34" charset="0"/>
                <a:cs typeface="Arial" pitchFamily="34" charset="0"/>
              </a:rPr>
              <a:t>work is contained in the lower level of WBS known as Work package and during scheduling these work packages are further decompose to activities.</a:t>
            </a:r>
          </a:p>
          <a:p>
            <a:r>
              <a:rPr lang="en-AU" sz="1600" dirty="0">
                <a:latin typeface="Arial" pitchFamily="34" charset="0"/>
                <a:cs typeface="Arial" pitchFamily="34" charset="0"/>
              </a:rPr>
              <a:t>These activities are categorized in one of the following:</a:t>
            </a:r>
          </a:p>
          <a:p>
            <a:pPr lvl="1"/>
            <a:r>
              <a:rPr lang="en-AU" sz="1600" dirty="0">
                <a:latin typeface="Arial" pitchFamily="34" charset="0"/>
                <a:cs typeface="Arial" pitchFamily="34" charset="0"/>
              </a:rPr>
              <a:t>Discrete Efforts</a:t>
            </a:r>
          </a:p>
          <a:p>
            <a:pPr lvl="1"/>
            <a:r>
              <a:rPr lang="en-AU" sz="1600" dirty="0">
                <a:latin typeface="Arial" pitchFamily="34" charset="0"/>
                <a:cs typeface="Arial" pitchFamily="34" charset="0"/>
              </a:rPr>
              <a:t>Level of Efforts</a:t>
            </a:r>
          </a:p>
          <a:p>
            <a:pPr lvl="1"/>
            <a:r>
              <a:rPr lang="en-AU" sz="1600" dirty="0">
                <a:latin typeface="Arial" pitchFamily="34" charset="0"/>
                <a:cs typeface="Arial" pitchFamily="34" charset="0"/>
              </a:rPr>
              <a:t>Apportioned Efforts</a:t>
            </a:r>
          </a:p>
          <a:p>
            <a:endParaRPr lang="en-A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828092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8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M/</a:t>
            </a:r>
            <a:r>
              <a:rPr lang="en-AU" dirty="0" err="1" smtClean="0"/>
              <a:t>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u="sng" dirty="0"/>
              <a:t>Milestones</a:t>
            </a:r>
            <a:r>
              <a:rPr lang="en-US" b="1" dirty="0"/>
              <a:t>:</a:t>
            </a:r>
            <a:endParaRPr lang="en-AU" dirty="0"/>
          </a:p>
          <a:p>
            <a:endParaRPr lang="en-US" dirty="0" smtClean="0"/>
          </a:p>
          <a:p>
            <a:pPr lvl="1"/>
            <a:r>
              <a:rPr lang="en-US" dirty="0" smtClean="0"/>
              <a:t>Site </a:t>
            </a:r>
            <a:r>
              <a:rPr lang="en-US" dirty="0"/>
              <a:t>cleared and ready for construction			15 Jan 2014 </a:t>
            </a:r>
            <a:endParaRPr lang="en-AU" dirty="0"/>
          </a:p>
          <a:p>
            <a:pPr lvl="1"/>
            <a:r>
              <a:rPr lang="en-US" dirty="0"/>
              <a:t>Construction commence					16 Jan 2014</a:t>
            </a:r>
            <a:endParaRPr lang="en-AU" dirty="0"/>
          </a:p>
          <a:p>
            <a:pPr lvl="1"/>
            <a:r>
              <a:rPr lang="en-US" dirty="0"/>
              <a:t>Foundation Excavation Completed				20 Feb 2014</a:t>
            </a:r>
            <a:endParaRPr lang="en-AU" dirty="0"/>
          </a:p>
          <a:p>
            <a:pPr lvl="1"/>
            <a:r>
              <a:rPr lang="en-US" dirty="0"/>
              <a:t>Foundation set					</a:t>
            </a:r>
            <a:r>
              <a:rPr lang="en-US" dirty="0" smtClean="0"/>
              <a:t>15 </a:t>
            </a:r>
            <a:r>
              <a:rPr lang="en-US" dirty="0"/>
              <a:t>Mar 2014</a:t>
            </a:r>
            <a:endParaRPr lang="en-AU" dirty="0"/>
          </a:p>
          <a:p>
            <a:pPr lvl="1"/>
            <a:r>
              <a:rPr lang="en-US" dirty="0"/>
              <a:t>Building closed for weather				</a:t>
            </a:r>
            <a:r>
              <a:rPr lang="en-US" dirty="0" smtClean="0"/>
              <a:t>15 </a:t>
            </a:r>
            <a:r>
              <a:rPr lang="en-US" dirty="0"/>
              <a:t>April 2014</a:t>
            </a:r>
            <a:endParaRPr lang="en-AU" dirty="0"/>
          </a:p>
          <a:p>
            <a:pPr lvl="1"/>
            <a:r>
              <a:rPr lang="en-US" dirty="0"/>
              <a:t>All services (internal/external installed			31 May 2014</a:t>
            </a:r>
            <a:endParaRPr lang="en-AU" dirty="0"/>
          </a:p>
          <a:p>
            <a:pPr lvl="1"/>
            <a:r>
              <a:rPr lang="en-US" dirty="0"/>
              <a:t>Kitchen/dining hall completed				31 June 2014</a:t>
            </a:r>
            <a:endParaRPr lang="en-AU" dirty="0"/>
          </a:p>
          <a:p>
            <a:pPr lvl="1"/>
            <a:r>
              <a:rPr lang="en-US" dirty="0"/>
              <a:t>Landscaping completed					15 July 2014.</a:t>
            </a:r>
            <a:endParaRPr lang="en-AU" dirty="0"/>
          </a:p>
          <a:p>
            <a:pPr lvl="1"/>
            <a:r>
              <a:rPr lang="en-US" dirty="0"/>
              <a:t>Handing over/Acceptance ceremony			</a:t>
            </a:r>
            <a:r>
              <a:rPr lang="en-US" dirty="0" smtClean="0"/>
              <a:t>	20 </a:t>
            </a:r>
            <a:r>
              <a:rPr lang="en-US" dirty="0"/>
              <a:t>August 2014	</a:t>
            </a:r>
            <a:endParaRPr lang="en-AU" dirty="0"/>
          </a:p>
          <a:p>
            <a:pPr lvl="1"/>
            <a:r>
              <a:rPr lang="en-US" b="1" u="sng" dirty="0"/>
              <a:t>Project complete 					</a:t>
            </a:r>
            <a:r>
              <a:rPr lang="en-US" b="1" u="sng" dirty="0" smtClean="0"/>
              <a:t>01 </a:t>
            </a:r>
            <a:r>
              <a:rPr lang="en-US" b="1" u="sng" dirty="0"/>
              <a:t>September 2014</a:t>
            </a:r>
            <a:endParaRPr lang="en-AU" b="1" u="sng" dirty="0"/>
          </a:p>
          <a:p>
            <a:r>
              <a:rPr lang="en-US" b="1" u="sng" dirty="0"/>
              <a:t> </a:t>
            </a:r>
            <a:endParaRPr lang="en-AU" b="1" u="sng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04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3806825"/>
          </a:xfrm>
        </p:spPr>
        <p:txBody>
          <a:bodyPr/>
          <a:lstStyle/>
          <a:p>
            <a:pPr>
              <a:buFont typeface="Wingdings" pitchFamily="2" charset="2"/>
              <a:buChar char="§"/>
              <a:tabLst>
                <a:tab pos="1076325" algn="l"/>
              </a:tabLst>
            </a:pPr>
            <a:r>
              <a:rPr lang="en-US" sz="2700" b="1" dirty="0" smtClean="0">
                <a:solidFill>
                  <a:srgbClr val="00B0F0"/>
                </a:solidFill>
              </a:rPr>
              <a:t>Plan Schedule Management</a:t>
            </a:r>
          </a:p>
          <a:p>
            <a:pPr>
              <a:buFont typeface="Wingdings" pitchFamily="2" charset="2"/>
              <a:buChar char="§"/>
              <a:tabLst>
                <a:tab pos="1076325" algn="l"/>
              </a:tabLst>
            </a:pPr>
            <a:r>
              <a:rPr lang="en-US" sz="2700" b="1" dirty="0" smtClean="0">
                <a:solidFill>
                  <a:srgbClr val="00B0F0"/>
                </a:solidFill>
              </a:rPr>
              <a:t>Define Activities</a:t>
            </a:r>
          </a:p>
          <a:p>
            <a:pPr>
              <a:buFont typeface="Wingdings" pitchFamily="2" charset="2"/>
              <a:buChar char="§"/>
              <a:tabLst>
                <a:tab pos="1076325" algn="l"/>
              </a:tabLst>
            </a:pPr>
            <a:r>
              <a:rPr lang="en-US" sz="2700" b="1" dirty="0" smtClean="0">
                <a:solidFill>
                  <a:srgbClr val="00B0F0"/>
                </a:solidFill>
              </a:rPr>
              <a:t>Sequence Activities</a:t>
            </a:r>
          </a:p>
          <a:p>
            <a:pPr>
              <a:buFont typeface="Wingdings" pitchFamily="2" charset="2"/>
              <a:buChar char="§"/>
              <a:tabLst>
                <a:tab pos="1076325" algn="l"/>
              </a:tabLst>
            </a:pPr>
            <a:r>
              <a:rPr lang="en-US" sz="2700" b="1" dirty="0" smtClean="0">
                <a:solidFill>
                  <a:srgbClr val="00B0F0"/>
                </a:solidFill>
              </a:rPr>
              <a:t>Estimate Activity Resources</a:t>
            </a:r>
          </a:p>
          <a:p>
            <a:pPr>
              <a:buFont typeface="Wingdings" pitchFamily="2" charset="2"/>
              <a:buChar char="§"/>
              <a:tabLst>
                <a:tab pos="1076325" algn="l"/>
              </a:tabLst>
            </a:pPr>
            <a:r>
              <a:rPr lang="en-US" sz="2700" b="1" dirty="0" smtClean="0">
                <a:solidFill>
                  <a:srgbClr val="00B0F0"/>
                </a:solidFill>
              </a:rPr>
              <a:t>Estimate Activity Duration</a:t>
            </a:r>
          </a:p>
          <a:p>
            <a:pPr>
              <a:buFont typeface="Wingdings" pitchFamily="2" charset="2"/>
              <a:buChar char="§"/>
              <a:tabLst>
                <a:tab pos="1076325" algn="l"/>
              </a:tabLst>
            </a:pPr>
            <a:r>
              <a:rPr lang="en-US" sz="2700" b="1" dirty="0" smtClean="0">
                <a:solidFill>
                  <a:srgbClr val="00B0F0"/>
                </a:solidFill>
              </a:rPr>
              <a:t>Develop Schedule</a:t>
            </a:r>
          </a:p>
          <a:p>
            <a:pPr>
              <a:buFont typeface="Wingdings" pitchFamily="2" charset="2"/>
              <a:buChar char="§"/>
              <a:tabLst>
                <a:tab pos="1076325" algn="l"/>
              </a:tabLst>
            </a:pPr>
            <a:r>
              <a:rPr lang="en-US" sz="2700" b="1" dirty="0" smtClean="0">
                <a:solidFill>
                  <a:srgbClr val="00B0F0"/>
                </a:solidFill>
              </a:rPr>
              <a:t>Control Schedule</a:t>
            </a:r>
            <a:endParaRPr lang="ur-PK" sz="2700" b="1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6674" y="188640"/>
            <a:ext cx="66106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PROJECT TIME MANAGEMENT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52400" y="5034880"/>
            <a:ext cx="8839205" cy="914400"/>
            <a:chOff x="96" y="3504"/>
            <a:chExt cx="5568" cy="57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92" y="3504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AutoShape 28"/>
            <p:cNvSpPr>
              <a:spLocks noChangeArrowheads="1"/>
            </p:cNvSpPr>
            <p:nvPr/>
          </p:nvSpPr>
          <p:spPr bwMode="auto">
            <a:xfrm>
              <a:off x="816" y="3648"/>
              <a:ext cx="311" cy="33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Text Box 36"/>
            <p:cNvSpPr txBox="1">
              <a:spLocks noChangeArrowheads="1"/>
            </p:cNvSpPr>
            <p:nvPr/>
          </p:nvSpPr>
          <p:spPr bwMode="auto">
            <a:xfrm>
              <a:off x="96" y="3648"/>
              <a:ext cx="816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/>
                <a:t>Define </a:t>
              </a:r>
            </a:p>
            <a:p>
              <a:pPr>
                <a:spcBef>
                  <a:spcPct val="50000"/>
                </a:spcBef>
              </a:pPr>
              <a:r>
                <a:rPr lang="en-US" sz="1200"/>
                <a:t>Activities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152" y="3504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AutoShape 57"/>
            <p:cNvSpPr>
              <a:spLocks noChangeArrowheads="1"/>
            </p:cNvSpPr>
            <p:nvPr/>
          </p:nvSpPr>
          <p:spPr bwMode="auto">
            <a:xfrm>
              <a:off x="1776" y="3648"/>
              <a:ext cx="311" cy="33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Text Box 58"/>
            <p:cNvSpPr txBox="1">
              <a:spLocks noChangeArrowheads="1"/>
            </p:cNvSpPr>
            <p:nvPr/>
          </p:nvSpPr>
          <p:spPr bwMode="auto">
            <a:xfrm>
              <a:off x="1008" y="3648"/>
              <a:ext cx="816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/>
                <a:t>Sequence</a:t>
              </a:r>
            </a:p>
            <a:p>
              <a:pPr>
                <a:spcBef>
                  <a:spcPct val="50000"/>
                </a:spcBef>
              </a:pPr>
              <a:r>
                <a:rPr lang="en-US" sz="1200"/>
                <a:t>Activities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112" y="3504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Text Box 61"/>
            <p:cNvSpPr txBox="1">
              <a:spLocks noChangeArrowheads="1"/>
            </p:cNvSpPr>
            <p:nvPr/>
          </p:nvSpPr>
          <p:spPr bwMode="auto">
            <a:xfrm>
              <a:off x="2064" y="3599"/>
              <a:ext cx="67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/>
                <a:t>Estimate Activity Resources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072" y="3504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AutoShape 81"/>
            <p:cNvSpPr>
              <a:spLocks noChangeArrowheads="1"/>
            </p:cNvSpPr>
            <p:nvPr/>
          </p:nvSpPr>
          <p:spPr bwMode="auto">
            <a:xfrm>
              <a:off x="3696" y="3648"/>
              <a:ext cx="311" cy="33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Text Box 82"/>
            <p:cNvSpPr txBox="1">
              <a:spLocks noChangeArrowheads="1"/>
            </p:cNvSpPr>
            <p:nvPr/>
          </p:nvSpPr>
          <p:spPr bwMode="auto">
            <a:xfrm>
              <a:off x="3024" y="3600"/>
              <a:ext cx="72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/>
                <a:t>Estimate Activity Durations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032" y="3504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AutoShape 84"/>
            <p:cNvSpPr>
              <a:spLocks noChangeArrowheads="1"/>
            </p:cNvSpPr>
            <p:nvPr/>
          </p:nvSpPr>
          <p:spPr bwMode="auto">
            <a:xfrm>
              <a:off x="4656" y="3648"/>
              <a:ext cx="311" cy="33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Text Box 85"/>
            <p:cNvSpPr txBox="1">
              <a:spLocks noChangeArrowheads="1"/>
            </p:cNvSpPr>
            <p:nvPr/>
          </p:nvSpPr>
          <p:spPr bwMode="auto">
            <a:xfrm>
              <a:off x="3936" y="3648"/>
              <a:ext cx="816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/>
                <a:t>Develop</a:t>
              </a:r>
            </a:p>
            <a:p>
              <a:pPr>
                <a:spcBef>
                  <a:spcPct val="50000"/>
                </a:spcBef>
              </a:pPr>
              <a:r>
                <a:rPr lang="en-US" sz="1200"/>
                <a:t>Schedule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5040" y="3504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Text Box 87"/>
            <p:cNvSpPr txBox="1">
              <a:spLocks noChangeArrowheads="1"/>
            </p:cNvSpPr>
            <p:nvPr/>
          </p:nvSpPr>
          <p:spPr bwMode="auto">
            <a:xfrm>
              <a:off x="4992" y="3648"/>
              <a:ext cx="6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/>
                <a:t>Control Schedule</a:t>
              </a:r>
            </a:p>
          </p:txBody>
        </p:sp>
        <p:sp>
          <p:nvSpPr>
            <p:cNvPr id="22" name="AutoShape 88"/>
            <p:cNvSpPr>
              <a:spLocks noChangeArrowheads="1"/>
            </p:cNvSpPr>
            <p:nvPr/>
          </p:nvSpPr>
          <p:spPr bwMode="auto">
            <a:xfrm>
              <a:off x="2736" y="3648"/>
              <a:ext cx="311" cy="33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010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ChangeArrowheads="1"/>
          </p:cNvSpPr>
          <p:nvPr/>
        </p:nvSpPr>
        <p:spPr bwMode="gray">
          <a:xfrm>
            <a:off x="4267200" y="6283325"/>
            <a:ext cx="48768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16200000" scaled="0"/>
            <a:tileRect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Reference: Figure 6.2.</a:t>
            </a:r>
          </a:p>
          <a:p>
            <a:pPr algn="ctr" eaLnBrk="0" hangingPunct="0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PMBOK® Guide, 5</a:t>
            </a:r>
            <a:r>
              <a:rPr lang="en-US" sz="2000" b="1" baseline="30000" dirty="0" smtClean="0">
                <a:solidFill>
                  <a:schemeClr val="bg1"/>
                </a:solidFill>
                <a:latin typeface="Arial" charset="0"/>
                <a:cs typeface="+mn-cs"/>
              </a:rPr>
              <a:t>h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 Ed</a:t>
            </a:r>
            <a:endParaRPr lang="en-US" sz="20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513" y="24263"/>
            <a:ext cx="5281416" cy="625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2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04800" y="1052736"/>
            <a:ext cx="8686800" cy="47244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 typeface="Wingdings" pitchFamily="2" charset="2"/>
              <a:buChar char="§"/>
              <a:tabLst>
                <a:tab pos="1076325" algn="l"/>
              </a:tabLst>
            </a:pPr>
            <a:r>
              <a:rPr lang="en-US" sz="2700" b="1" dirty="0" smtClean="0">
                <a:solidFill>
                  <a:srgbClr val="C00000"/>
                </a:solidFill>
              </a:rPr>
              <a:t>Plan Schedule Management </a:t>
            </a:r>
            <a:r>
              <a:rPr lang="en-US" sz="2700" b="1" dirty="0" smtClean="0">
                <a:solidFill>
                  <a:schemeClr val="accent1">
                    <a:lumMod val="50000"/>
                  </a:schemeClr>
                </a:solidFill>
              </a:rPr>
              <a:t>– The process of establishing the policies, procedures, and documentation for planning, developing, managing, executing, and controlling the project schedule.</a:t>
            </a:r>
            <a:endParaRPr lang="en-US" sz="27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Wingdings" pitchFamily="2" charset="2"/>
              <a:buChar char="§"/>
              <a:tabLst>
                <a:tab pos="1076325" algn="l"/>
              </a:tabLst>
            </a:pPr>
            <a:r>
              <a:rPr lang="en-US" sz="2700" b="1" dirty="0" smtClean="0">
                <a:solidFill>
                  <a:srgbClr val="C00000"/>
                </a:solidFill>
              </a:rPr>
              <a:t>Define Activities </a:t>
            </a:r>
            <a:r>
              <a:rPr lang="en-US" sz="2700" b="1" dirty="0" smtClean="0">
                <a:solidFill>
                  <a:schemeClr val="accent1">
                    <a:lumMod val="50000"/>
                  </a:schemeClr>
                </a:solidFill>
              </a:rPr>
              <a:t>– The process of identifying and documenting the specific actions to be performed to produce the project deliverables.</a:t>
            </a:r>
          </a:p>
          <a:p>
            <a:pPr marL="514350" indent="-514350">
              <a:buFont typeface="Wingdings" pitchFamily="2" charset="2"/>
              <a:buChar char="§"/>
              <a:tabLst>
                <a:tab pos="1076325" algn="l"/>
              </a:tabLst>
            </a:pPr>
            <a:r>
              <a:rPr lang="en-US" sz="2700" b="1" dirty="0" smtClean="0">
                <a:solidFill>
                  <a:srgbClr val="C00000"/>
                </a:solidFill>
              </a:rPr>
              <a:t>Sequence Activities </a:t>
            </a:r>
            <a:r>
              <a:rPr lang="en-US" sz="2700" b="1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</a:rPr>
              <a:t>The process of identifying and documenting </a:t>
            </a:r>
            <a:r>
              <a:rPr lang="en-US" sz="2700" b="1" dirty="0" smtClean="0">
                <a:solidFill>
                  <a:schemeClr val="accent1">
                    <a:lumMod val="50000"/>
                  </a:schemeClr>
                </a:solidFill>
              </a:rPr>
              <a:t>relationships among the project activities.</a:t>
            </a:r>
            <a:endParaRPr lang="en-US" sz="2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-27384"/>
            <a:ext cx="727280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3600" dirty="0" smtClean="0">
                <a:solidFill>
                  <a:schemeClr val="tx1"/>
                </a:solidFill>
              </a:rPr>
              <a:t>PROJECT TIME MANAGEMENT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92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04800" y="980728"/>
            <a:ext cx="8686800" cy="5256584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 typeface="Wingdings" pitchFamily="2" charset="2"/>
              <a:buChar char="§"/>
              <a:tabLst>
                <a:tab pos="1076325" algn="l"/>
              </a:tabLst>
            </a:pPr>
            <a:r>
              <a:rPr lang="en-US" sz="2400" b="1" dirty="0" smtClean="0">
                <a:solidFill>
                  <a:srgbClr val="C00000"/>
                </a:solidFill>
              </a:rPr>
              <a:t>Estimate Activity Resources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– The process of estimating the type and quantities of material, human resources, equipment, or supplies required to perform each activity.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Wingdings" pitchFamily="2" charset="2"/>
              <a:buChar char="§"/>
              <a:tabLst>
                <a:tab pos="1076325" algn="l"/>
              </a:tabLst>
            </a:pPr>
            <a:r>
              <a:rPr lang="en-US" sz="2400" b="1" dirty="0" smtClean="0">
                <a:solidFill>
                  <a:srgbClr val="C00000"/>
                </a:solidFill>
              </a:rPr>
              <a:t>Estimate Activity Duration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– The process of estimating the number of work periods needed to complete individual activities with estimated resources.</a:t>
            </a:r>
          </a:p>
          <a:p>
            <a:pPr marL="514350" indent="-514350">
              <a:buFont typeface="Wingdings" pitchFamily="2" charset="2"/>
              <a:buChar char="§"/>
              <a:tabLst>
                <a:tab pos="1076325" algn="l"/>
              </a:tabLst>
            </a:pPr>
            <a:r>
              <a:rPr lang="en-US" sz="2400" b="1" dirty="0" smtClean="0">
                <a:solidFill>
                  <a:srgbClr val="C00000"/>
                </a:solidFill>
              </a:rPr>
              <a:t>Develop Schedule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The process of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analyzing activity sequences, durations, resource requirements, and schedule constraints to create the project schedule model.</a:t>
            </a:r>
          </a:p>
          <a:p>
            <a:pPr marL="514350" indent="-514350">
              <a:buFont typeface="Wingdings" pitchFamily="2" charset="2"/>
              <a:buChar char="§"/>
              <a:tabLst>
                <a:tab pos="1076325" algn="l"/>
              </a:tabLst>
            </a:pPr>
            <a:r>
              <a:rPr lang="en-US" sz="2400" b="1" dirty="0" smtClean="0">
                <a:solidFill>
                  <a:srgbClr val="C00000"/>
                </a:solidFill>
              </a:rPr>
              <a:t>Control Schedule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The process of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monitoring the status of project estimates to update project progress and manage changes to the schedule baseline to achieve the plan.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Wingdings" pitchFamily="2" charset="2"/>
              <a:buChar char="§"/>
              <a:tabLst>
                <a:tab pos="1076325" algn="l"/>
              </a:tabLst>
            </a:pP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3648" y="332656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PROCESSES</a:t>
            </a:r>
          </a:p>
        </p:txBody>
      </p:sp>
    </p:spTree>
    <p:extLst>
      <p:ext uri="{BB962C8B-B14F-4D97-AF65-F5344CB8AC3E}">
        <p14:creationId xmlns:p14="http://schemas.microsoft.com/office/powerpoint/2010/main" val="37003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213103A-993D-4880-91C4-4B0BB5D43F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5215</Words>
  <Application>Microsoft Office PowerPoint</Application>
  <PresentationFormat>On-screen Show (4:3)</PresentationFormat>
  <Paragraphs>688</Paragraphs>
  <Slides>50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PowerPoint Presentation</vt:lpstr>
      <vt:lpstr>PowerPoint Presentation</vt:lpstr>
      <vt:lpstr>PowerPoint Presentation</vt:lpstr>
      <vt:lpstr>PROJECT TIME MANAGEMENT</vt:lpstr>
      <vt:lpstr>Types of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Define Activities</vt:lpstr>
      <vt:lpstr>Define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Lists and Attributes</vt:lpstr>
      <vt:lpstr>Activity list</vt:lpstr>
      <vt:lpstr>Milestones</vt:lpstr>
      <vt:lpstr>SMART Criteria</vt:lpstr>
      <vt:lpstr>M/Ss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2013-05-03T04:46:41Z</dcterms:created>
  <dcterms:modified xsi:type="dcterms:W3CDTF">2016-02-13T06:57:33Z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TC103626479990</vt:lpwstr>
  </property>
</Properties>
</file>